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sldIdLst>
    <p:sldId id="327" r:id="rId6"/>
    <p:sldId id="359" r:id="rId7"/>
    <p:sldId id="383" r:id="rId8"/>
    <p:sldId id="310" r:id="rId9"/>
    <p:sldId id="387" r:id="rId10"/>
    <p:sldId id="311" r:id="rId11"/>
    <p:sldId id="384" r:id="rId12"/>
    <p:sldId id="312" r:id="rId13"/>
    <p:sldId id="375" r:id="rId14"/>
    <p:sldId id="400" r:id="rId15"/>
    <p:sldId id="314" r:id="rId16"/>
    <p:sldId id="385" r:id="rId17"/>
    <p:sldId id="316" r:id="rId18"/>
    <p:sldId id="406" r:id="rId19"/>
    <p:sldId id="407" r:id="rId20"/>
    <p:sldId id="317" r:id="rId21"/>
    <p:sldId id="401" r:id="rId22"/>
    <p:sldId id="399" r:id="rId23"/>
    <p:sldId id="319" r:id="rId24"/>
    <p:sldId id="388" r:id="rId25"/>
    <p:sldId id="390" r:id="rId26"/>
    <p:sldId id="39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7275A-5004-4488-BB2B-8541C3EB84DB}" v="6" dt="2018-08-08T09:05:58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/>
    <p:restoredTop sz="94647"/>
  </p:normalViewPr>
  <p:slideViewPr>
    <p:cSldViewPr snapToGrid="0" snapToObjects="1">
      <p:cViewPr varScale="1">
        <p:scale>
          <a:sx n="84" d="100"/>
          <a:sy n="84" d="100"/>
        </p:scale>
        <p:origin x="12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heme" Target="theme/theme1.xml"/></Relationship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4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61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46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3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1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6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0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7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6179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?>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TopAccent"/>
          <p:cNvSpPr/>
          <p:nvPr userDrawn="1"/>
        </p:nvSpPr>
        <p:spPr>
          <a:xfrm>
            <a:off x="0" y="0"/>
            <a:ext cx="12192000" cy="54000"/>
          </a:xfrm>
          <a:prstGeom prst="rect">
            <a:avLst/>
          </a:prstGeom>
          <a:gradFill>
            <a:gsLst>
              <a:gs pos="0">
                <a:srgbClr val="58A6FF"/>
              </a:gs>
              <a:gs pos="50000">
                <a:srgbClr val="3FB950"/>
              </a:gs>
              <a:gs pos="100000">
                <a:srgbClr val="39D2C0"/>
              </a:gs>
            </a:gsLst>
            <a:lin ang="0" scaled="1"/>
          </a:gra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01" name="BottomAccent"/>
          <p:cNvSpPr/>
          <p:nvPr userDrawn="1"/>
        </p:nvSpPr>
        <p:spPr>
          <a:xfrm>
            <a:off x="9600000" y="6700000"/>
            <a:ext cx="2592000" cy="36000"/>
          </a:xfrm>
          <a:prstGeom prst="rect">
            <a:avLst/>
          </a:prstGeom>
          <a:solidFill>
            <a:srgbClr val="58A6FF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02" name="LeftStrip"/>
          <p:cNvSpPr/>
          <p:nvPr userDrawn="1"/>
        </p:nvSpPr>
        <p:spPr>
          <a:xfrm>
            <a:off x="0" y="54000"/>
            <a:ext cx="54000" cy="6804000"/>
          </a:xfrm>
          <a:prstGeom prst="rect">
            <a:avLst/>
          </a:prstGeom>
          <a:solidFill>
            <a:srgbClr val="58A6FF">
              <a:alpha val="8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0F0F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D0D7D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D0D7D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D0D7D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D0D7D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D0D7D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rgbClr val="D0D7DE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?>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?>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?>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2.xml.rels><?xml version="1.0" encoding="UTF-8"?>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3618E-73AB-C2CE-51F3-E1444866D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Position Interlink for</a:t>
            </a:r>
          </a:p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Extended Interface Emulation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2DA59-51A9-62DB-1589-02818F286E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2000" dirty="0">
                <a:solidFill>
                  <a:srgbClr val="58A6FF"/>
                </a:solidFill>
                <a:latin typeface="Source Sans Pro"/>
              </a:rPr>
              <a:t>Encoder Multiplexing System</a:t>
            </a:r>
          </a:p>
          <a:p>
            <a:pPr algn="l">
              <a:buNone/>
            </a:pPr>
            <a:r>
              <a:rPr lang="en-US" sz="1600" dirty="0">
                <a:solidFill>
                  <a:srgbClr val="B0B8C4"/>
                </a:solidFill>
                <a:latin typeface="Source Sans Pro"/>
              </a:rPr>
              <a:t>Multi-Axis Animatronic Figure System  ·  Entertainment Systems</a:t>
            </a:r>
          </a:p>
          <a:p>
            <a:pPr algn="l">
              <a:buNone/>
            </a:pPr>
            <a:r>
              <a:rPr lang="en-US" sz="1400" dirty="0">
                <a:solidFill>
                  <a:srgbClr val="6E7681"/>
                </a:solidFill>
                <a:latin typeface="Source Sans Pro"/>
              </a:rPr>
              <a:t>RP2350  ·  PIO  ·  Hamming ECC  ·  Full-Duplex  ·  Source-Synchronous</a:t>
            </a:r>
          </a:p>
        </p:txBody>
      </p:sp>
      <p:pic>
        <p:nvPicPr>
          <p:cNvPr id="4" name="Graphic 4" descr="High-speed protocol icon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000" y="1270000"/>
            <a:ext cx="635000" cy="635000"/>
          </a:xfrm>
          <a:prstGeom prst="rect">
            <a:avLst/>
          </a:prstGeom>
        </p:spPr>
      </p:pic>
      <p:sp>
        <p:nvSpPr>
          <p:cNvPr id="5" name="MickeyHead">
            <a:extLst>
              <a:ext uri="{FF2B5EF4-FFF2-40B4-BE49-F238E27FC236}">
                <a16:creationId xmlns:a16="http://schemas.microsoft.com/office/drawing/2014/main" id="{77835992-5DF4-4D55-B9A6-68005828EFC5}"/>
              </a:ext>
            </a:extLst>
          </p:cNvPr>
          <p:cNvSpPr/>
          <p:nvPr/>
        </p:nvSpPr>
        <p:spPr>
          <a:xfrm>
            <a:off x="10769600" y="355600"/>
            <a:ext cx="558800" cy="5588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MickeyLeftEar">
            <a:extLst>
              <a:ext uri="{FF2B5EF4-FFF2-40B4-BE49-F238E27FC236}">
                <a16:creationId xmlns:a16="http://schemas.microsoft.com/office/drawing/2014/main" id="{7A6B85F1-9685-4E51-8FE2-054F23437FEE}"/>
              </a:ext>
            </a:extLst>
          </p:cNvPr>
          <p:cNvSpPr/>
          <p:nvPr/>
        </p:nvSpPr>
        <p:spPr>
          <a:xfrm>
            <a:off x="10642600" y="127000"/>
            <a:ext cx="355600" cy="355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MickeyRightEar">
            <a:extLst>
              <a:ext uri="{FF2B5EF4-FFF2-40B4-BE49-F238E27FC236}">
                <a16:creationId xmlns:a16="http://schemas.microsoft.com/office/drawing/2014/main" id="{AE7824FF-803C-49EF-B0B3-3E5985184D5F}"/>
              </a:ext>
            </a:extLst>
          </p:cNvPr>
          <p:cNvSpPr/>
          <p:nvPr/>
        </p:nvSpPr>
        <p:spPr>
          <a:xfrm>
            <a:off x="11099800" y="127000"/>
            <a:ext cx="355600" cy="355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986F7B-2F34-493E-81ED-A6BA47D8E14D}"/>
              </a:ext>
            </a:extLst>
          </p:cNvPr>
          <p:cNvSpPr/>
          <p:nvPr/>
        </p:nvSpPr>
        <p:spPr>
          <a:xfrm>
            <a:off x="1524000" y="3429000"/>
            <a:ext cx="3556000" cy="508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C9BB0C2-B85C-4401-83CE-74AA57D77026}"/>
              </a:ext>
            </a:extLst>
          </p:cNvPr>
          <p:cNvSpPr/>
          <p:nvPr/>
        </p:nvSpPr>
        <p:spPr>
          <a:xfrm>
            <a:off x="9398000" y="4953000"/>
            <a:ext cx="1778000" cy="1778000"/>
          </a:xfrm>
          <a:prstGeom prst="ellipse">
            <a:avLst/>
          </a:prstGeom>
          <a:solidFill>
            <a:srgbClr val="1A23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56948B3-01EA-4FF1-8A1F-F0BC408A09A1}"/>
              </a:ext>
            </a:extLst>
          </p:cNvPr>
          <p:cNvSpPr/>
          <p:nvPr/>
        </p:nvSpPr>
        <p:spPr>
          <a:xfrm>
            <a:off x="9017000" y="4445000"/>
            <a:ext cx="1143000" cy="1143000"/>
          </a:xfrm>
          <a:prstGeom prst="ellipse">
            <a:avLst/>
          </a:prstGeom>
          <a:solidFill>
            <a:srgbClr val="1A23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E9ED64-B8D3-4C88-827D-4E6C94DCF93D}"/>
              </a:ext>
            </a:extLst>
          </p:cNvPr>
          <p:cNvSpPr/>
          <p:nvPr/>
        </p:nvSpPr>
        <p:spPr>
          <a:xfrm>
            <a:off x="10414000" y="4445000"/>
            <a:ext cx="1143000" cy="1143000"/>
          </a:xfrm>
          <a:prstGeom prst="ellipse">
            <a:avLst/>
          </a:prstGeom>
          <a:solidFill>
            <a:srgbClr val="1A23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5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54F9-616B-BFD4-8403-F40F04592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What Is an Animatronic Encoder System?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762CC-37FA-3F90-524E-26F056330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Encoders: The Eyes of Every Joint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Every motor in an animatronic figure has an encoder — a sensor that reports exactly where the joint is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Encoders output two square wave signals (A and B) that shift in phase as the motor turns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By counting the pulses and comparing A vs. B, the servo drive knows position and direction</a:t>
            </a:r>
          </a:p>
          <a:p>
            <a:pPr algn="l">
              <a:buNone/>
            </a:pPr>
            <a:r>
              <a:rPr lang="en-US" sz="1800" b="1" dirty="0">
                <a:solidFill>
                  <a:srgbClr val="F85149"/>
                </a:solidFill>
                <a:latin typeface="Source Sans Pro"/>
              </a:rPr>
              <a:t>The Wiring Problem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Each encoder needs dedicated wires running from the motor to the servo drive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With 17 motors across the arms and neck, that's </a:t>
            </a:r>
            <a:r>
              <a:rPr lang="en-US" sz="1600" b="1" dirty="0">
                <a:solidFill>
                  <a:srgbClr val="F85149"/>
                </a:solidFill>
                <a:latin typeface="Source Sans Pro"/>
              </a:rPr>
              <a:t>68 wires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routed through narrow joint cavities that flex continuously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F85149"/>
                </a:solidFill>
                <a:latin typeface="Source Sans Pro"/>
              </a:rPr>
              <a:t>Wire damage is the #1 failure mode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— flex fatigue breaks wires, causing encoder loss and figure downtime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The Idea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Capture all encoder signals locally, send them over a single high-speed serial link, and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regenerate identical outputs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so the drives never know the difference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Fewer wires through joints = less flex fatigue = dramatically reduced failure rate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D6C0DC-269C-4BE4-9DE7-BDBF8A494CA2}"/>
              </a:ext>
            </a:extLst>
          </p:cNvPr>
          <p:cNvSpPr/>
          <p:nvPr/>
        </p:nvSpPr>
        <p:spPr>
          <a:xfrm>
            <a:off x="0" y="6413500"/>
            <a:ext cx="12192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4B4FE8F-AF0F-44C2-A646-C6FA45461BA9}"/>
              </a:ext>
            </a:extLst>
          </p:cNvPr>
          <p:cNvSpPr/>
          <p:nvPr/>
        </p:nvSpPr>
        <p:spPr>
          <a:xfrm>
            <a:off x="11430000" y="5943600"/>
            <a:ext cx="101600" cy="101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B06AA1-555D-4817-8BCE-32EA970930A1}"/>
              </a:ext>
            </a:extLst>
          </p:cNvPr>
          <p:cNvSpPr/>
          <p:nvPr/>
        </p:nvSpPr>
        <p:spPr>
          <a:xfrm>
            <a:off x="11633200" y="5943600"/>
            <a:ext cx="101600" cy="101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99432A-2F4F-4DD5-B05A-60A10DAA4131}"/>
              </a:ext>
            </a:extLst>
          </p:cNvPr>
          <p:cNvSpPr/>
          <p:nvPr/>
        </p:nvSpPr>
        <p:spPr>
          <a:xfrm>
            <a:off x="11836400" y="594360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4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54F9-616B-BFD4-8403-F40F04592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The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762CC-37FA-3F90-524E-26F056330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2000" cy="4351338"/>
          </a:xfrm>
        </p:spPr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F85149"/>
                </a:solidFill>
                <a:latin typeface="Source Sans Pro"/>
              </a:rPr>
              <a:t>Primary Failure Mode: Wire Damage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On complex animatronic figures, the </a:t>
            </a:r>
            <a:r>
              <a:rPr lang="en-US" sz="1600" b="1" dirty="0">
                <a:solidFill>
                  <a:srgbClr val="F85149"/>
                </a:solidFill>
                <a:latin typeface="Source Sans Pro"/>
              </a:rPr>
              <a:t>#1 cause of animatronic downtime is wire damage and failure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68 encoder wires routed through narrow joint cavities that flex continuously during show operation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More wires = more flex fatigue, more potential break locations, harder troubleshooting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Wire routing exercises underway to improve cable paths — but path optimization alone cannot solve the volume problem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The Fix: Fewer Wires + Modular Design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Multiplex encoder signals to drastically reduce wire count through joints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Enable quick-disconnect modular arm assemblies for scheduled PM cycles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Regenerate identical outputs so drives require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zero programming changes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4200" y="418306"/>
            <a:ext cx="609600" cy="60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122776-38E4-4FC9-88A1-C454A20222EC}"/>
              </a:ext>
            </a:extLst>
          </p:cNvPr>
          <p:cNvSpPr/>
          <p:nvPr/>
        </p:nvSpPr>
        <p:spPr>
          <a:xfrm>
            <a:off x="838200" y="1498600"/>
            <a:ext cx="1524000" cy="38100"/>
          </a:xfrm>
          <a:prstGeom prst="rect">
            <a:avLst/>
          </a:prstGeom>
          <a:solidFill>
            <a:srgbClr val="F8514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61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79CE-5A25-F8CE-C5F8-33767802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Wire Count: Before vs. After</a:t>
            </a:r>
          </a:p>
        </p:txBody>
      </p:sp>
      <p:sp>
        <p:nvSpPr>
          <p:cNvPr id="100" name="BLabel"/>
          <p:cNvSpPr/>
          <p:nvPr/>
        </p:nvSpPr>
        <p:spPr>
          <a:xfrm>
            <a:off x="350000" y="1250000"/>
            <a:ext cx="5200000" cy="40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 dirty="0">
                <a:solidFill>
                  <a:srgbClr val="F85149"/>
                </a:solidFill>
                <a:latin typeface="Rajdhani"/>
              </a:rPr>
              <a:t>BEFORE — Traditional Per-Motor Wiring</a:t>
            </a:r>
          </a:p>
        </p:txBody>
      </p:sp>
      <p:sp>
        <p:nvSpPr>
          <p:cNvPr id="110" name="br0c0"/>
          <p:cNvSpPr/>
          <p:nvPr/>
        </p:nvSpPr>
        <p:spPr>
          <a:xfrm>
            <a:off x="350000" y="1700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A1520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b="1" dirty="0">
                <a:solidFill>
                  <a:srgbClr val="F85149"/>
                </a:solidFill>
                <a:latin typeface="Source Sans Pro"/>
              </a:rPr>
              <a:t>Node / Signal</a:t>
            </a:r>
          </a:p>
        </p:txBody>
      </p:sp>
      <p:sp>
        <p:nvSpPr>
          <p:cNvPr id="111" name="br0c1"/>
          <p:cNvSpPr/>
          <p:nvPr/>
        </p:nvSpPr>
        <p:spPr>
          <a:xfrm>
            <a:off x="3162000" y="170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520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b="1" dirty="0">
                <a:solidFill>
                  <a:srgbClr val="F85149"/>
                </a:solidFill>
                <a:latin typeface="Source Sans Pro"/>
              </a:rPr>
              <a:t>Motors</a:t>
            </a:r>
          </a:p>
        </p:txBody>
      </p:sp>
      <p:sp>
        <p:nvSpPr>
          <p:cNvPr id="112" name="br0c2"/>
          <p:cNvSpPr/>
          <p:nvPr/>
        </p:nvSpPr>
        <p:spPr>
          <a:xfrm>
            <a:off x="4274000" y="170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520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b="1" dirty="0">
                <a:solidFill>
                  <a:srgbClr val="F85149"/>
                </a:solidFill>
                <a:latin typeface="Source Sans Pro"/>
              </a:rPr>
              <a:t>Wires</a:t>
            </a:r>
          </a:p>
        </p:txBody>
      </p:sp>
      <p:sp>
        <p:nvSpPr>
          <p:cNvPr id="113" name="br1c0"/>
          <p:cNvSpPr/>
          <p:nvPr/>
        </p:nvSpPr>
        <p:spPr>
          <a:xfrm>
            <a:off x="350000" y="2052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Left Arm (A, B, Pwr, 0V each)</a:t>
            </a:r>
          </a:p>
        </p:txBody>
      </p:sp>
      <p:sp>
        <p:nvSpPr>
          <p:cNvPr id="114" name="br1c1"/>
          <p:cNvSpPr/>
          <p:nvPr/>
        </p:nvSpPr>
        <p:spPr>
          <a:xfrm>
            <a:off x="3162000" y="2052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5</a:t>
            </a:r>
          </a:p>
        </p:txBody>
      </p:sp>
      <p:sp>
        <p:nvSpPr>
          <p:cNvPr id="115" name="br1c2"/>
          <p:cNvSpPr/>
          <p:nvPr/>
        </p:nvSpPr>
        <p:spPr>
          <a:xfrm>
            <a:off x="4274000" y="2052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20</a:t>
            </a:r>
          </a:p>
        </p:txBody>
      </p:sp>
      <p:sp>
        <p:nvSpPr>
          <p:cNvPr id="116" name="br2c0"/>
          <p:cNvSpPr/>
          <p:nvPr/>
        </p:nvSpPr>
        <p:spPr>
          <a:xfrm>
            <a:off x="350000" y="2404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Right Arm (A, B, Pwr, 0V each)</a:t>
            </a:r>
          </a:p>
        </p:txBody>
      </p:sp>
      <p:sp>
        <p:nvSpPr>
          <p:cNvPr id="117" name="br2c1"/>
          <p:cNvSpPr/>
          <p:nvPr/>
        </p:nvSpPr>
        <p:spPr>
          <a:xfrm>
            <a:off x="3162000" y="2404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5</a:t>
            </a:r>
          </a:p>
        </p:txBody>
      </p:sp>
      <p:sp>
        <p:nvSpPr>
          <p:cNvPr id="118" name="br2c2"/>
          <p:cNvSpPr/>
          <p:nvPr/>
        </p:nvSpPr>
        <p:spPr>
          <a:xfrm>
            <a:off x="4274000" y="2404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20</a:t>
            </a:r>
          </a:p>
        </p:txBody>
      </p:sp>
      <p:sp>
        <p:nvSpPr>
          <p:cNvPr id="119" name="br3c0"/>
          <p:cNvSpPr/>
          <p:nvPr/>
        </p:nvSpPr>
        <p:spPr>
          <a:xfrm>
            <a:off x="350000" y="2756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Neck + Arm Out/Fwd (A, B, Pwr, 0V)</a:t>
            </a:r>
          </a:p>
        </p:txBody>
      </p:sp>
      <p:sp>
        <p:nvSpPr>
          <p:cNvPr id="120" name="br3c1"/>
          <p:cNvSpPr/>
          <p:nvPr/>
        </p:nvSpPr>
        <p:spPr>
          <a:xfrm>
            <a:off x="3162000" y="2756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7</a:t>
            </a:r>
          </a:p>
        </p:txBody>
      </p:sp>
      <p:sp>
        <p:nvSpPr>
          <p:cNvPr id="121" name="br3c2"/>
          <p:cNvSpPr/>
          <p:nvPr/>
        </p:nvSpPr>
        <p:spPr>
          <a:xfrm>
            <a:off x="4274000" y="2756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28</a:t>
            </a:r>
          </a:p>
        </p:txBody>
      </p:sp>
      <p:sp>
        <p:nvSpPr>
          <p:cNvPr id="130" name="bT0"/>
          <p:cNvSpPr/>
          <p:nvPr/>
        </p:nvSpPr>
        <p:spPr>
          <a:xfrm>
            <a:off x="350000" y="3108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2D1117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400" b="1" dirty="0">
                <a:solidFill>
                  <a:srgbClr val="F85149"/>
                </a:solidFill>
                <a:latin typeface="Source Sans Pro"/>
              </a:rPr>
              <a:t>TOTAL (17 encoders)</a:t>
            </a:r>
          </a:p>
        </p:txBody>
      </p:sp>
      <p:sp>
        <p:nvSpPr>
          <p:cNvPr id="131" name="bT1"/>
          <p:cNvSpPr/>
          <p:nvPr/>
        </p:nvSpPr>
        <p:spPr>
          <a:xfrm>
            <a:off x="3162000" y="3108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2D1117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F85149"/>
                </a:solidFill>
                <a:latin typeface="Source Sans Pro"/>
              </a:rPr>
              <a:t>17</a:t>
            </a:r>
          </a:p>
        </p:txBody>
      </p:sp>
      <p:sp>
        <p:nvSpPr>
          <p:cNvPr id="132" name="bT2"/>
          <p:cNvSpPr/>
          <p:nvPr/>
        </p:nvSpPr>
        <p:spPr>
          <a:xfrm>
            <a:off x="4274000" y="3108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2D1117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F85149"/>
                </a:solidFill>
                <a:latin typeface="Source Sans Pro"/>
              </a:rPr>
              <a:t>68 wires</a:t>
            </a:r>
          </a:p>
        </p:txBody>
      </p:sp>
      <p:sp>
        <p:nvSpPr>
          <p:cNvPr id="140" name="ALabel"/>
          <p:cNvSpPr/>
          <p:nvPr/>
        </p:nvSpPr>
        <p:spPr>
          <a:xfrm>
            <a:off x="6350000" y="1250000"/>
            <a:ext cx="5200000" cy="40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 dirty="0">
                <a:solidFill>
                  <a:srgbClr val="3FB950"/>
                </a:solidFill>
                <a:latin typeface="Rajdhani"/>
              </a:rPr>
              <a:t>AFTER — Custom Bridge Protocol (3 Nodes)</a:t>
            </a:r>
          </a:p>
        </p:txBody>
      </p:sp>
      <p:sp>
        <p:nvSpPr>
          <p:cNvPr id="150" name="ar0c0"/>
          <p:cNvSpPr/>
          <p:nvPr/>
        </p:nvSpPr>
        <p:spPr>
          <a:xfrm>
            <a:off x="6350000" y="1700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0D2215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b="1" dirty="0">
                <a:solidFill>
                  <a:srgbClr val="3FB950"/>
                </a:solidFill>
                <a:latin typeface="Source Sans Pro"/>
              </a:rPr>
              <a:t>Function</a:t>
            </a:r>
          </a:p>
        </p:txBody>
      </p:sp>
      <p:sp>
        <p:nvSpPr>
          <p:cNvPr id="151" name="ar0c1"/>
          <p:cNvSpPr/>
          <p:nvPr/>
        </p:nvSpPr>
        <p:spPr>
          <a:xfrm>
            <a:off x="9162000" y="170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0D2215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b="1" dirty="0">
                <a:solidFill>
                  <a:srgbClr val="3FB950"/>
                </a:solidFill>
                <a:latin typeface="Source Sans Pro"/>
              </a:rPr>
              <a:t>Per Node</a:t>
            </a:r>
          </a:p>
        </p:txBody>
      </p:sp>
      <p:sp>
        <p:nvSpPr>
          <p:cNvPr id="152" name="ar0c2"/>
          <p:cNvSpPr/>
          <p:nvPr/>
        </p:nvSpPr>
        <p:spPr>
          <a:xfrm>
            <a:off x="10274000" y="170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0D2215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b="1" dirty="0">
                <a:solidFill>
                  <a:srgbClr val="3FB950"/>
                </a:solidFill>
                <a:latin typeface="Source Sans Pro"/>
              </a:rPr>
              <a:t>x3 Nodes</a:t>
            </a:r>
          </a:p>
        </p:txBody>
      </p:sp>
      <p:sp>
        <p:nvSpPr>
          <p:cNvPr id="153" name="ar1c0"/>
          <p:cNvSpPr/>
          <p:nvPr/>
        </p:nvSpPr>
        <p:spPr>
          <a:xfrm>
            <a:off x="6350000" y="2052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Upstream Data (3 diff pairs)</a:t>
            </a:r>
          </a:p>
        </p:txBody>
      </p:sp>
      <p:sp>
        <p:nvSpPr>
          <p:cNvPr id="154" name="ar1c1"/>
          <p:cNvSpPr/>
          <p:nvPr/>
        </p:nvSpPr>
        <p:spPr>
          <a:xfrm>
            <a:off x="9162000" y="2052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6 wires</a:t>
            </a:r>
          </a:p>
        </p:txBody>
      </p:sp>
      <p:sp>
        <p:nvSpPr>
          <p:cNvPr id="155" name="ar1c2"/>
          <p:cNvSpPr/>
          <p:nvPr/>
        </p:nvSpPr>
        <p:spPr>
          <a:xfrm>
            <a:off x="10274000" y="2052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18</a:t>
            </a:r>
          </a:p>
        </p:txBody>
      </p:sp>
      <p:sp>
        <p:nvSpPr>
          <p:cNvPr id="156" name="ar2c0"/>
          <p:cNvSpPr/>
          <p:nvPr/>
        </p:nvSpPr>
        <p:spPr>
          <a:xfrm>
            <a:off x="6350000" y="2404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Downstream Response (1 diff pair)</a:t>
            </a:r>
          </a:p>
        </p:txBody>
      </p:sp>
      <p:sp>
        <p:nvSpPr>
          <p:cNvPr id="157" name="ar2c1"/>
          <p:cNvSpPr/>
          <p:nvPr/>
        </p:nvSpPr>
        <p:spPr>
          <a:xfrm>
            <a:off x="9162000" y="2404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 wires</a:t>
            </a:r>
          </a:p>
        </p:txBody>
      </p:sp>
      <p:sp>
        <p:nvSpPr>
          <p:cNvPr id="158" name="ar2c2"/>
          <p:cNvSpPr/>
          <p:nvPr/>
        </p:nvSpPr>
        <p:spPr>
          <a:xfrm>
            <a:off x="10274000" y="2404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6</a:t>
            </a:r>
          </a:p>
        </p:txBody>
      </p:sp>
      <p:sp>
        <p:nvSpPr>
          <p:cNvPr id="159" name="ar3c0"/>
          <p:cNvSpPr/>
          <p:nvPr/>
        </p:nvSpPr>
        <p:spPr>
          <a:xfrm>
            <a:off x="6350000" y="2756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Board Power + 0V</a:t>
            </a:r>
          </a:p>
        </p:txBody>
      </p:sp>
      <p:sp>
        <p:nvSpPr>
          <p:cNvPr id="160" name="ar3c1"/>
          <p:cNvSpPr/>
          <p:nvPr/>
        </p:nvSpPr>
        <p:spPr>
          <a:xfrm>
            <a:off x="9162000" y="2756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 wires</a:t>
            </a:r>
          </a:p>
        </p:txBody>
      </p:sp>
      <p:sp>
        <p:nvSpPr>
          <p:cNvPr id="161" name="ar3c2"/>
          <p:cNvSpPr/>
          <p:nvPr/>
        </p:nvSpPr>
        <p:spPr>
          <a:xfrm>
            <a:off x="10274000" y="2756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6</a:t>
            </a:r>
          </a:p>
        </p:txBody>
      </p:sp>
      <p:sp>
        <p:nvSpPr>
          <p:cNvPr id="162" name="ar4c0"/>
          <p:cNvSpPr/>
          <p:nvPr/>
        </p:nvSpPr>
        <p:spPr>
          <a:xfrm>
            <a:off x="6350000" y="3108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Encoder Power + 0V</a:t>
            </a:r>
          </a:p>
        </p:txBody>
      </p:sp>
      <p:sp>
        <p:nvSpPr>
          <p:cNvPr id="163" name="ar4c1"/>
          <p:cNvSpPr/>
          <p:nvPr/>
        </p:nvSpPr>
        <p:spPr>
          <a:xfrm>
            <a:off x="9162000" y="3108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2 wires</a:t>
            </a:r>
          </a:p>
        </p:txBody>
      </p:sp>
      <p:sp>
        <p:nvSpPr>
          <p:cNvPr id="164" name="ar4c2"/>
          <p:cNvSpPr/>
          <p:nvPr/>
        </p:nvSpPr>
        <p:spPr>
          <a:xfrm>
            <a:off x="10274000" y="3108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300" dirty="0">
                <a:solidFill>
                  <a:srgbClr val="D0D7DE"/>
                </a:solidFill>
                <a:latin typeface="Source Sans Pro"/>
              </a:rPr>
              <a:t>6</a:t>
            </a:r>
          </a:p>
        </p:txBody>
      </p:sp>
      <p:sp>
        <p:nvSpPr>
          <p:cNvPr id="170" name="aT0"/>
          <p:cNvSpPr/>
          <p:nvPr/>
        </p:nvSpPr>
        <p:spPr>
          <a:xfrm>
            <a:off x="6350000" y="3460000"/>
            <a:ext cx="2800000" cy="340000"/>
          </a:xfrm>
          <a:prstGeom prst="roundRect">
            <a:avLst>
              <a:gd name="adj" fmla="val 6000"/>
            </a:avLst>
          </a:prstGeom>
          <a:solidFill>
            <a:srgbClr val="0D281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l">
              <a:buNone/>
            </a:pPr>
            <a:r>
              <a:rPr lang="en-US" sz="1400" b="1" dirty="0">
                <a:solidFill>
                  <a:srgbClr val="3FB950"/>
                </a:solidFill>
                <a:latin typeface="Source Sans Pro"/>
              </a:rPr>
              <a:t>TOTAL (3 nodes)</a:t>
            </a:r>
          </a:p>
        </p:txBody>
      </p:sp>
      <p:sp>
        <p:nvSpPr>
          <p:cNvPr id="171" name="aT1"/>
          <p:cNvSpPr/>
          <p:nvPr/>
        </p:nvSpPr>
        <p:spPr>
          <a:xfrm>
            <a:off x="9162000" y="346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0D281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FB950"/>
                </a:solidFill>
                <a:latin typeface="Source Sans Pro"/>
              </a:rPr>
              <a:t>12/node</a:t>
            </a:r>
          </a:p>
        </p:txBody>
      </p:sp>
      <p:sp>
        <p:nvSpPr>
          <p:cNvPr id="172" name="aT2"/>
          <p:cNvSpPr/>
          <p:nvPr/>
        </p:nvSpPr>
        <p:spPr>
          <a:xfrm>
            <a:off x="10274000" y="3460000"/>
            <a:ext cx="1100000" cy="340000"/>
          </a:xfrm>
          <a:prstGeom prst="roundRect">
            <a:avLst>
              <a:gd name="adj" fmla="val 6000"/>
            </a:avLst>
          </a:prstGeom>
          <a:solidFill>
            <a:srgbClr val="0D2818"/>
          </a:solidFill>
          <a:ln w="0">
            <a:noFill/>
          </a:ln>
        </p:spPr>
        <p:txBody>
          <a:bodyPr wrap="square" lIns="72000" tIns="27000" rIns="72000" bIns="27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FB950"/>
                </a:solidFill>
                <a:latin typeface="Source Sans Pro"/>
              </a:rPr>
              <a:t>36 wires</a:t>
            </a:r>
          </a:p>
        </p:txBody>
      </p:sp>
      <p:sp>
        <p:nvSpPr>
          <p:cNvPr id="190" name="NodeTitle"/>
          <p:cNvSpPr/>
          <p:nvPr/>
        </p:nvSpPr>
        <p:spPr>
          <a:xfrm>
            <a:off x="350000" y="3900000"/>
            <a:ext cx="11000000" cy="40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 dirty="0">
                <a:solidFill>
                  <a:srgbClr val="58A6FF"/>
                </a:solidFill>
                <a:latin typeface="Rajdhani"/>
              </a:rPr>
              <a:t>Node Allocation</a:t>
            </a:r>
          </a:p>
        </p:txBody>
      </p:sp>
      <p:sp>
        <p:nvSpPr>
          <p:cNvPr id="200" name="node0"/>
          <p:cNvSpPr/>
          <p:nvPr/>
        </p:nvSpPr>
        <p:spPr>
          <a:xfrm>
            <a:off x="350000" y="4320000"/>
            <a:ext cx="3500000" cy="110000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15875">
            <a:solidFill>
              <a:srgbClr val="58A6FF">
                <a:alpha val="50000"/>
              </a:srgbClr>
            </a:solidFill>
          </a:ln>
        </p:spPr>
        <p:txBody>
          <a:bodyPr wrap="square" lIns="108000" tIns="72000" rIns="72000" bIns="72000" anchor="ctr"/>
          <a:lstStyle/>
          <a:p>
            <a:pPr algn="l">
              <a:buNone/>
            </a:pPr>
            <a:r>
              <a:rPr lang="en-US" sz="1600" b="1" dirty="0">
                <a:solidFill>
                  <a:srgbClr val="58A6FF"/>
                </a:solidFill>
                <a:latin typeface="Rajdhani"/>
              </a:rPr>
              <a:t>Left Arm Node</a:t>
            </a:r>
          </a:p>
          <a:p>
            <a:pPr algn="l">
              <a:buNone/>
            </a:pPr>
            <a:r>
              <a:rPr lang="en-US" sz="2000" b="1" dirty="0">
                <a:solidFill>
                  <a:srgbClr val="F0F0F0"/>
                </a:solidFill>
                <a:latin typeface="Rajdhani"/>
              </a:rPr>
              <a:t>5 motors</a:t>
            </a:r>
          </a:p>
          <a:p>
            <a:pPr algn="l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Hand, wrist, elbow, etc.</a:t>
            </a:r>
          </a:p>
        </p:txBody>
      </p:sp>
      <p:sp>
        <p:nvSpPr>
          <p:cNvPr id="201" name="node1"/>
          <p:cNvSpPr/>
          <p:nvPr/>
        </p:nvSpPr>
        <p:spPr>
          <a:xfrm>
            <a:off x="4100000" y="4320000"/>
            <a:ext cx="3500000" cy="110000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15875">
            <a:solidFill>
              <a:srgbClr val="58A6FF">
                <a:alpha val="50000"/>
              </a:srgbClr>
            </a:solidFill>
          </a:ln>
        </p:spPr>
        <p:txBody>
          <a:bodyPr wrap="square" lIns="108000" tIns="72000" rIns="72000" bIns="72000" anchor="ctr"/>
          <a:lstStyle/>
          <a:p>
            <a:pPr algn="l">
              <a:buNone/>
            </a:pPr>
            <a:r>
              <a:rPr lang="en-US" sz="1600" b="1" dirty="0">
                <a:solidFill>
                  <a:srgbClr val="58A6FF"/>
                </a:solidFill>
                <a:latin typeface="Rajdhani"/>
              </a:rPr>
              <a:t>Right Arm Node</a:t>
            </a:r>
          </a:p>
          <a:p>
            <a:pPr algn="l">
              <a:buNone/>
            </a:pPr>
            <a:r>
              <a:rPr lang="en-US" sz="2000" b="1" dirty="0">
                <a:solidFill>
                  <a:srgbClr val="F0F0F0"/>
                </a:solidFill>
                <a:latin typeface="Rajdhani"/>
              </a:rPr>
              <a:t>5 motors</a:t>
            </a:r>
          </a:p>
          <a:p>
            <a:pPr algn="l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Hand, wrist, elbow, etc.</a:t>
            </a:r>
          </a:p>
        </p:txBody>
      </p:sp>
      <p:sp>
        <p:nvSpPr>
          <p:cNvPr id="202" name="node2"/>
          <p:cNvSpPr/>
          <p:nvPr/>
        </p:nvSpPr>
        <p:spPr>
          <a:xfrm>
            <a:off x="7850000" y="4320000"/>
            <a:ext cx="3500000" cy="110000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15875">
            <a:solidFill>
              <a:srgbClr val="39D2C0">
                <a:alpha val="50000"/>
              </a:srgbClr>
            </a:solidFill>
          </a:ln>
        </p:spPr>
        <p:txBody>
          <a:bodyPr wrap="square" lIns="108000" tIns="72000" rIns="72000" bIns="72000" anchor="ctr"/>
          <a:lstStyle/>
          <a:p>
            <a:pPr algn="l">
              <a:buNone/>
            </a:pPr>
            <a:r>
              <a:rPr lang="en-US" sz="1600" b="1" dirty="0">
                <a:solidFill>
                  <a:srgbClr val="39D2C0"/>
                </a:solidFill>
                <a:latin typeface="Rajdhani"/>
              </a:rPr>
              <a:t>Neck Node</a:t>
            </a:r>
          </a:p>
          <a:p>
            <a:pPr algn="l">
              <a:buNone/>
            </a:pPr>
            <a:r>
              <a:rPr lang="en-US" sz="2000" b="1" dirty="0">
                <a:solidFill>
                  <a:srgbClr val="F0F0F0"/>
                </a:solidFill>
                <a:latin typeface="Rajdhani"/>
              </a:rPr>
              <a:t>7 motors</a:t>
            </a:r>
          </a:p>
          <a:p>
            <a:pPr algn="l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3 neck + L/R arm out + L/R arm fwd</a:t>
            </a:r>
          </a:p>
        </p:txBody>
      </p:sp>
      <p:sp>
        <p:nvSpPr>
          <p:cNvPr id="210" name="Savings"/>
          <p:cNvSpPr/>
          <p:nvPr/>
        </p:nvSpPr>
        <p:spPr>
          <a:xfrm>
            <a:off x="2500000" y="5600000"/>
            <a:ext cx="7200000" cy="623000"/>
          </a:xfrm>
          <a:prstGeom prst="roundRect">
            <a:avLst>
              <a:gd name="adj" fmla="val 12000"/>
            </a:avLst>
          </a:prstGeom>
          <a:solidFill>
            <a:srgbClr val="162B1E"/>
          </a:solidFill>
          <a:ln w="19050">
            <a:solidFill>
              <a:srgbClr val="3FB950">
                <a:alpha val="40000"/>
              </a:srgbClr>
            </a:solidFill>
          </a:ln>
        </p:spPr>
        <p:txBody>
          <a:bodyPr wrap="square" lIns="72000" tIns="36000" rIns="72000" bIns="36000" anchor="ctr"/>
          <a:lstStyle/>
          <a:p>
            <a:pPr algn="ctr">
              <a:buNone/>
            </a:pPr>
            <a:r>
              <a:rPr lang="en-US" sz="2400" b="1" dirty="0">
                <a:solidFill>
                  <a:srgbClr val="3FB950"/>
                </a:solidFill>
                <a:latin typeface="Rajdhani"/>
              </a:rPr>
              <a:t>47% Wire Reduction   </a:t>
            </a:r>
            <a:r>
              <a:rPr lang="en-US" sz="1400" dirty="0">
                <a:solidFill>
                  <a:srgbClr val="B0B8C4"/>
                </a:solidFill>
                <a:latin typeface="Source Sans Pro"/>
              </a:rPr>
              <a:t>68 wires (17 encoders)  →  36 wires (3 bridge nodes)</a:t>
            </a:r>
            <a:endParaRPr lang="en-US" sz="1600" dirty="0">
              <a:solidFill>
                <a:srgbClr val="B0B8C4"/>
              </a:solidFill>
              <a:latin typeface="Source Sans Pro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0008B89-DEDB-4191-A088-FB4F4D6FD064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3A7B329-0F15-45CA-9472-4B766798333B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348D00-8A9D-4501-8A88-CC66B759F016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92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28600"/>
            <a:ext cx="8229600" cy="60960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Transparent Emulation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457200" y="914400"/>
            <a:ext cx="6731000" cy="525780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The Core Principle: Zero Change at the Drive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Remote board regenerates A/B quadrature signals electrically identical to original encoder outputs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Servo drives require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zero firmware or configuration changes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From the drive's perspective, the encoder is still directly wired — it simply cannot tell</a:t>
            </a:r>
          </a:p>
          <a:p>
            <a:pPr algn="l">
              <a:buNone/>
            </a:pPr>
            <a:r>
              <a:rPr lang="en-US" sz="1800" b="1" dirty="0">
                <a:solidFill>
                  <a:srgbClr val="39D2C0"/>
                </a:solidFill>
                <a:latin typeface="Source Sans Pro"/>
              </a:rPr>
              <a:t>How It Works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Capture: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PIO state machines decode A/B quadrature at the encoder board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Transport: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Position deltas serialized over the high-speed link with error correction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Regenerate: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Remote board reconstructs matching A/B pulse trains output to the drives</a:t>
            </a:r>
          </a:p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Enables Modular Arm Swap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Transparent emulation + single-cable node = simple Lemo quick-disconnect interface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Swap an entire arm assembly in minutes instead of troubleshooting individual wires for hours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312353-C74F-46ED-830B-B175D91A7DB6}"/>
              </a:ext>
            </a:extLst>
          </p:cNvPr>
          <p:cNvSpPr/>
          <p:nvPr/>
        </p:nvSpPr>
        <p:spPr>
          <a:xfrm>
            <a:off x="457200" y="914400"/>
            <a:ext cx="1524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97D39C8-B5B3-4475-8407-9575D84135E3}"/>
              </a:ext>
            </a:extLst>
          </p:cNvPr>
          <p:cNvSpPr/>
          <p:nvPr/>
        </p:nvSpPr>
        <p:spPr>
          <a:xfrm>
            <a:off x="11430000" y="5943600"/>
            <a:ext cx="101600" cy="101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ACD6CB-FA34-4C17-9CC0-C2EE0B38DA89}"/>
              </a:ext>
            </a:extLst>
          </p:cNvPr>
          <p:cNvSpPr/>
          <p:nvPr/>
        </p:nvSpPr>
        <p:spPr>
          <a:xfrm>
            <a:off x="11633200" y="5943600"/>
            <a:ext cx="101600" cy="101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A6BC3F7-9FA8-4016-B7B7-DEB714EAA505}"/>
              </a:ext>
            </a:extLst>
          </p:cNvPr>
          <p:cNvSpPr/>
          <p:nvPr/>
        </p:nvSpPr>
        <p:spPr>
          <a:xfrm>
            <a:off x="11836400" y="594360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8C06FD-B159-449B-8DBB-25719B6B1C8E}"/>
              </a:ext>
            </a:extLst>
          </p:cNvPr>
          <p:cNvSpPr/>
          <p:nvPr/>
        </p:nvSpPr>
        <p:spPr>
          <a:xfrm>
            <a:off x="8968441" y="1414556"/>
            <a:ext cx="1382059" cy="254000"/>
          </a:xfrm>
          <a:prstGeom prst="rect">
            <a:avLst/>
          </a:prstGeom>
          <a:solidFill>
            <a:srgbClr val="0D111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58A6FF"/>
                </a:solidFill>
              </a:rPr>
              <a:t>Signal Flow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8D167CC-A6F3-473C-B767-A1D51DEFE798}"/>
              </a:ext>
            </a:extLst>
          </p:cNvPr>
          <p:cNvSpPr/>
          <p:nvPr/>
        </p:nvSpPr>
        <p:spPr>
          <a:xfrm>
            <a:off x="8572500" y="1778000"/>
            <a:ext cx="1778000" cy="508000"/>
          </a:xfrm>
          <a:prstGeom prst="roundRect">
            <a:avLst/>
          </a:prstGeom>
          <a:solidFill>
            <a:srgbClr val="152238"/>
          </a:solidFill>
          <a:ln w="25400" cap="flat" cmpd="sng" algn="ctr">
            <a:solidFill>
              <a:srgbClr val="3FB95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FB950"/>
                </a:solidFill>
              </a:rPr>
              <a:t>Encoders
(A/B signals)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6F449405-F729-49D6-A608-F55AC598EB61}"/>
              </a:ext>
            </a:extLst>
          </p:cNvPr>
          <p:cNvSpPr/>
          <p:nvPr/>
        </p:nvSpPr>
        <p:spPr>
          <a:xfrm>
            <a:off x="9271000" y="2387600"/>
            <a:ext cx="304800" cy="254000"/>
          </a:xfrm>
          <a:prstGeom prst="downArrow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3BB92D5-155B-4ABC-92E0-6B226D044D87}"/>
              </a:ext>
            </a:extLst>
          </p:cNvPr>
          <p:cNvSpPr/>
          <p:nvPr/>
        </p:nvSpPr>
        <p:spPr>
          <a:xfrm>
            <a:off x="8318500" y="2730500"/>
            <a:ext cx="2286000" cy="508000"/>
          </a:xfrm>
          <a:prstGeom prst="roundRect">
            <a:avLst/>
          </a:prstGeom>
          <a:solidFill>
            <a:srgbClr val="152238"/>
          </a:solidFill>
          <a:ln w="25400" cap="flat" cmpd="sng" algn="ctr">
            <a:solidFill>
              <a:srgbClr val="58A6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58A6FF"/>
                </a:solidFill>
              </a:rPr>
              <a:t>Encoder Board
(PIO Capture)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1B63BD8-3EDD-443A-A6A4-995288CD0876}"/>
              </a:ext>
            </a:extLst>
          </p:cNvPr>
          <p:cNvSpPr/>
          <p:nvPr/>
        </p:nvSpPr>
        <p:spPr>
          <a:xfrm>
            <a:off x="9271000" y="3340100"/>
            <a:ext cx="304800" cy="254000"/>
          </a:xfrm>
          <a:prstGeom prst="downArrow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8C8FC2-CE09-4701-9CC5-F457ED90638E}"/>
              </a:ext>
            </a:extLst>
          </p:cNvPr>
          <p:cNvSpPr/>
          <p:nvPr/>
        </p:nvSpPr>
        <p:spPr>
          <a:xfrm>
            <a:off x="9652000" y="3365500"/>
            <a:ext cx="1016000" cy="228600"/>
          </a:xfrm>
          <a:prstGeom prst="rect">
            <a:avLst/>
          </a:prstGeom>
          <a:solidFill>
            <a:srgbClr val="0D111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>
                <a:solidFill>
                  <a:srgbClr val="39D2C0"/>
                </a:solidFill>
              </a:rPr>
              <a:t>3↑ / 1↓ pairs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A7BCDB-5F13-4947-9C28-CC26613FA67E}"/>
              </a:ext>
            </a:extLst>
          </p:cNvPr>
          <p:cNvSpPr/>
          <p:nvPr/>
        </p:nvSpPr>
        <p:spPr>
          <a:xfrm>
            <a:off x="8318500" y="3683000"/>
            <a:ext cx="2286000" cy="508000"/>
          </a:xfrm>
          <a:prstGeom prst="roundRect">
            <a:avLst/>
          </a:prstGeom>
          <a:solidFill>
            <a:srgbClr val="152238"/>
          </a:solidFill>
          <a:ln w="25400" cap="flat" cmpd="sng" algn="ctr">
            <a:solidFill>
              <a:srgbClr val="BC8C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BC8CFF"/>
                </a:solidFill>
              </a:rPr>
              <a:t>Remote Board
(Regenerate)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6AEE793-0294-44FF-802B-6EE131F14AC5}"/>
              </a:ext>
            </a:extLst>
          </p:cNvPr>
          <p:cNvSpPr/>
          <p:nvPr/>
        </p:nvSpPr>
        <p:spPr>
          <a:xfrm>
            <a:off x="9271000" y="4292600"/>
            <a:ext cx="304800" cy="254000"/>
          </a:xfrm>
          <a:prstGeom prst="downArrow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EC9E744-58A8-48F7-B2D4-3A1BAE9FF38F}"/>
              </a:ext>
            </a:extLst>
          </p:cNvPr>
          <p:cNvSpPr/>
          <p:nvPr/>
        </p:nvSpPr>
        <p:spPr>
          <a:xfrm>
            <a:off x="8509000" y="4635500"/>
            <a:ext cx="1905000" cy="508000"/>
          </a:xfrm>
          <a:prstGeom prst="roundRect">
            <a:avLst/>
          </a:prstGeom>
          <a:solidFill>
            <a:srgbClr val="152238"/>
          </a:solidFill>
          <a:ln w="25400" cap="flat" cmpd="sng" algn="ctr">
            <a:solidFill>
              <a:srgbClr val="3FB95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FB950"/>
                </a:solidFill>
              </a:rPr>
              <a:t>Servo Drives
(sees no change)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9C951A4-6D6A-40B0-A0C4-D06E35B870E4}"/>
              </a:ext>
            </a:extLst>
          </p:cNvPr>
          <p:cNvSpPr/>
          <p:nvPr/>
        </p:nvSpPr>
        <p:spPr>
          <a:xfrm>
            <a:off x="8255000" y="5270500"/>
            <a:ext cx="2413000" cy="279400"/>
          </a:xfrm>
          <a:prstGeom prst="roundRect">
            <a:avLst/>
          </a:prstGeom>
          <a:solidFill>
            <a:srgbClr val="1A2E1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FB950"/>
                </a:solidFill>
              </a:rPr>
              <a:t>✓ Identical A/B output</a:t>
            </a:r>
          </a:p>
        </p:txBody>
      </p:sp>
    </p:spTree>
    <p:extLst>
      <p:ext uri="{BB962C8B-B14F-4D97-AF65-F5344CB8AC3E}">
        <p14:creationId xmlns:p14="http://schemas.microsoft.com/office/powerpoint/2010/main" val="64459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D3241-D104-9005-ACD1-4CD31BB5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System Architecture</a:t>
            </a:r>
          </a:p>
        </p:txBody>
      </p:sp>
      <p:sp>
        <p:nvSpPr>
          <p:cNvPr id="200" name="b200"/>
          <p:cNvSpPr/>
          <p:nvPr/>
        </p:nvSpPr>
        <p:spPr>
          <a:xfrm>
            <a:off x="250000" y="135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Left Arm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5 motors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A/B encoders</a:t>
            </a:r>
          </a:p>
        </p:txBody>
      </p:sp>
      <p:sp>
        <p:nvSpPr>
          <p:cNvPr id="201" name="a201"/>
          <p:cNvSpPr/>
          <p:nvPr/>
        </p:nvSpPr>
        <p:spPr>
          <a:xfrm>
            <a:off x="2000000" y="185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2" name="b202"/>
          <p:cNvSpPr/>
          <p:nvPr/>
        </p:nvSpPr>
        <p:spPr>
          <a:xfrm>
            <a:off x="2450000" y="135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58A6FF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58A6FF"/>
                </a:solidFill>
                <a:latin typeface="Rajdhani"/>
              </a:rPr>
              <a:t>Left Arm Node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TX + Hamming ECC</a:t>
            </a:r>
          </a:p>
        </p:txBody>
      </p:sp>
      <p:sp>
        <p:nvSpPr>
          <p:cNvPr id="203" name="a203"/>
          <p:cNvSpPr/>
          <p:nvPr/>
        </p:nvSpPr>
        <p:spPr>
          <a:xfrm>
            <a:off x="4950000" y="1750000"/>
            <a:ext cx="1500000" cy="18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3FB950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4" name="a204"/>
          <p:cNvSpPr/>
          <p:nvPr/>
        </p:nvSpPr>
        <p:spPr>
          <a:xfrm flipH="1">
            <a:off x="4950000" y="2010000"/>
            <a:ext cx="1500000" cy="14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5" name="b205"/>
          <p:cNvSpPr/>
          <p:nvPr/>
        </p:nvSpPr>
        <p:spPr>
          <a:xfrm>
            <a:off x="6550000" y="135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58A6FF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58A6FF"/>
                </a:solidFill>
                <a:latin typeface="Rajdhani"/>
              </a:rPr>
              <a:t>Remote Board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RX + Hamming Decode</a:t>
            </a:r>
          </a:p>
        </p:txBody>
      </p:sp>
      <p:sp>
        <p:nvSpPr>
          <p:cNvPr id="206" name="a206"/>
          <p:cNvSpPr/>
          <p:nvPr/>
        </p:nvSpPr>
        <p:spPr>
          <a:xfrm>
            <a:off x="9000000" y="185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7" name="b207"/>
          <p:cNvSpPr/>
          <p:nvPr/>
        </p:nvSpPr>
        <p:spPr>
          <a:xfrm>
            <a:off x="9450000" y="135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Servo Drives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Regenerated A/B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RS-422 Output</a:t>
            </a:r>
          </a:p>
        </p:txBody>
      </p:sp>
      <p:sp>
        <p:nvSpPr>
          <p:cNvPr id="210" name="b210"/>
          <p:cNvSpPr/>
          <p:nvPr/>
        </p:nvSpPr>
        <p:spPr>
          <a:xfrm>
            <a:off x="250000" y="270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Right Arm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5 motors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A/B encoders</a:t>
            </a:r>
          </a:p>
        </p:txBody>
      </p:sp>
      <p:sp>
        <p:nvSpPr>
          <p:cNvPr id="211" name="a211"/>
          <p:cNvSpPr/>
          <p:nvPr/>
        </p:nvSpPr>
        <p:spPr>
          <a:xfrm>
            <a:off x="2000000" y="320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2" name="b212"/>
          <p:cNvSpPr/>
          <p:nvPr/>
        </p:nvSpPr>
        <p:spPr>
          <a:xfrm>
            <a:off x="2450000" y="270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58A6FF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58A6FF"/>
                </a:solidFill>
                <a:latin typeface="Rajdhani"/>
              </a:rPr>
              <a:t>Right Arm Node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TX + Hamming ECC</a:t>
            </a:r>
          </a:p>
        </p:txBody>
      </p:sp>
      <p:sp>
        <p:nvSpPr>
          <p:cNvPr id="213" name="a213"/>
          <p:cNvSpPr/>
          <p:nvPr/>
        </p:nvSpPr>
        <p:spPr>
          <a:xfrm>
            <a:off x="4950000" y="3100000"/>
            <a:ext cx="1500000" cy="18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3FB950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4" name="a214"/>
          <p:cNvSpPr/>
          <p:nvPr/>
        </p:nvSpPr>
        <p:spPr>
          <a:xfrm flipH="1">
            <a:off x="4950000" y="3360000"/>
            <a:ext cx="1500000" cy="14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5" name="b215"/>
          <p:cNvSpPr/>
          <p:nvPr/>
        </p:nvSpPr>
        <p:spPr>
          <a:xfrm>
            <a:off x="6550000" y="270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58A6FF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58A6FF"/>
                </a:solidFill>
                <a:latin typeface="Rajdhani"/>
              </a:rPr>
              <a:t>Remote Board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RX + Hamming Decode</a:t>
            </a:r>
          </a:p>
        </p:txBody>
      </p:sp>
      <p:sp>
        <p:nvSpPr>
          <p:cNvPr id="216" name="a216"/>
          <p:cNvSpPr/>
          <p:nvPr/>
        </p:nvSpPr>
        <p:spPr>
          <a:xfrm>
            <a:off x="9000000" y="320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7" name="b217"/>
          <p:cNvSpPr/>
          <p:nvPr/>
        </p:nvSpPr>
        <p:spPr>
          <a:xfrm>
            <a:off x="9450000" y="270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Servo Drives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Regenerated A/B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RS-422 Output</a:t>
            </a:r>
          </a:p>
        </p:txBody>
      </p:sp>
      <p:sp>
        <p:nvSpPr>
          <p:cNvPr id="220" name="b220"/>
          <p:cNvSpPr/>
          <p:nvPr/>
        </p:nvSpPr>
        <p:spPr>
          <a:xfrm>
            <a:off x="250000" y="405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Neck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7 motors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3 neck + 2L arm + 2R arm</a:t>
            </a:r>
          </a:p>
        </p:txBody>
      </p:sp>
      <p:sp>
        <p:nvSpPr>
          <p:cNvPr id="221" name="a221"/>
          <p:cNvSpPr/>
          <p:nvPr/>
        </p:nvSpPr>
        <p:spPr>
          <a:xfrm>
            <a:off x="2000000" y="455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2" name="b222"/>
          <p:cNvSpPr/>
          <p:nvPr/>
        </p:nvSpPr>
        <p:spPr>
          <a:xfrm>
            <a:off x="2450000" y="405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39D2C0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9D2C0"/>
                </a:solidFill>
                <a:latin typeface="Rajdhani"/>
              </a:rPr>
              <a:t>Neck Node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TX + Hamming ECC</a:t>
            </a:r>
          </a:p>
        </p:txBody>
      </p:sp>
      <p:sp>
        <p:nvSpPr>
          <p:cNvPr id="223" name="a223"/>
          <p:cNvSpPr/>
          <p:nvPr/>
        </p:nvSpPr>
        <p:spPr>
          <a:xfrm>
            <a:off x="4950000" y="4450000"/>
            <a:ext cx="1500000" cy="18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3FB950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4" name="a224"/>
          <p:cNvSpPr/>
          <p:nvPr/>
        </p:nvSpPr>
        <p:spPr>
          <a:xfrm flipH="1">
            <a:off x="4950000" y="4710000"/>
            <a:ext cx="1500000" cy="14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" name="b225"/>
          <p:cNvSpPr/>
          <p:nvPr/>
        </p:nvSpPr>
        <p:spPr>
          <a:xfrm>
            <a:off x="6550000" y="4050000"/>
            <a:ext cx="2400000" cy="1200000"/>
          </a:xfrm>
          <a:prstGeom prst="roundRect">
            <a:avLst>
              <a:gd name="adj" fmla="val 6000"/>
            </a:avLst>
          </a:prstGeom>
          <a:solidFill>
            <a:srgbClr val="161B22"/>
          </a:solidFill>
          <a:ln w="19050">
            <a:solidFill>
              <a:srgbClr val="39D2C0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39D2C0"/>
                </a:solidFill>
                <a:latin typeface="Rajdhani"/>
              </a:rPr>
              <a:t>Remote Board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RP2350 (Pico 2)</a:t>
            </a:r>
          </a:p>
          <a:p>
            <a:pPr algn="ctr">
              <a:buNone/>
            </a:pPr>
            <a:r>
              <a:rPr lang="en-US" sz="1100" dirty="0">
                <a:solidFill>
                  <a:srgbClr val="B0B8C4"/>
                </a:solidFill>
                <a:latin typeface="Source Sans Pro"/>
              </a:rPr>
              <a:t>PIO RX + Hamming Decode</a:t>
            </a:r>
          </a:p>
        </p:txBody>
      </p:sp>
      <p:sp>
        <p:nvSpPr>
          <p:cNvPr id="226" name="a226"/>
          <p:cNvSpPr/>
          <p:nvPr/>
        </p:nvSpPr>
        <p:spPr>
          <a:xfrm>
            <a:off x="9000000" y="4550000"/>
            <a:ext cx="400000" cy="200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D29922">
              <a:alpha val="5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7" name="b227"/>
          <p:cNvSpPr/>
          <p:nvPr/>
        </p:nvSpPr>
        <p:spPr>
          <a:xfrm>
            <a:off x="9450000" y="4050000"/>
            <a:ext cx="1700000" cy="1200000"/>
          </a:xfrm>
          <a:prstGeom prst="roundRect">
            <a:avLst>
              <a:gd name="adj" fmla="val 6000"/>
            </a:avLst>
          </a:prstGeom>
          <a:solidFill>
            <a:srgbClr val="1A1F28"/>
          </a:solidFill>
          <a:ln w="19050">
            <a:solidFill>
              <a:srgbClr val="D29922"/>
            </a:solidFill>
          </a:ln>
        </p:spPr>
        <p:txBody>
          <a:bodyPr wrap="square" lIns="54000" tIns="36000" rIns="54000" bIns="36000" anchor="ctr"/>
          <a:lstStyle/>
          <a:p>
            <a:pPr algn="ctr">
              <a:buNone/>
            </a:pPr>
            <a:r>
              <a:rPr lang="en-US" sz="1400" b="1" dirty="0">
                <a:solidFill>
                  <a:srgbClr val="D29922"/>
                </a:solidFill>
                <a:latin typeface="Rajdhani"/>
              </a:rPr>
              <a:t>Servo Drives</a:t>
            </a:r>
          </a:p>
          <a:p>
            <a:pPr algn="ctr">
              <a:buNone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Regenerated A/B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RS-422 Output</a:t>
            </a:r>
          </a:p>
        </p:txBody>
      </p:sp>
      <p:sp>
        <p:nvSpPr>
          <p:cNvPr id="280" name="linkLbl"/>
          <p:cNvSpPr/>
          <p:nvPr/>
        </p:nvSpPr>
        <p:spPr>
          <a:xfrm>
            <a:off x="5050000" y="5500000"/>
            <a:ext cx="1300000" cy="40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4 diff pairs each</a:t>
            </a:r>
          </a:p>
          <a:p>
            <a:pPr algn="ctr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3↑ up  /  1↓ down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6213CE3-6F6B-4984-A0EC-1B892052A179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70A5D4-D71C-4AF8-BC96-D71174503033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EE57A9-4DA9-48CF-8D34-D8E73E70915F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6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28600"/>
            <a:ext cx="8229600" cy="60960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Modular Maintenance Strategy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457200" y="914400"/>
            <a:ext cx="7112000" cy="525780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Quick-Disconnect Modular Arms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Each arm assembly connects via </a:t>
            </a: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Lemo quick-disconnect connectors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Only two connections per arm: motor power harness + one encoder node cable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Multiplexing makes this possible — without the node, each motor needs its own encoder cable individually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Scheduled PM Cycle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second complete set of arms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pre-built and maintained as ready spares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On scheduled PM: disconnect two Lemo connectors, swap in fresh arm, reconnect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Removed arm goes back to shop for full rebuild and inspection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Continuous rotation: </a:t>
            </a: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field arm always fresh, shop arm always being rebuilt</a:t>
            </a:r>
          </a:p>
          <a:p>
            <a:pPr algn="l">
              <a:buNone/>
            </a:pPr>
            <a:r>
              <a:rPr lang="en-US" sz="1800" b="1" dirty="0">
                <a:solidFill>
                  <a:srgbClr val="F85149"/>
                </a:solidFill>
                <a:latin typeface="Source Sans Pro"/>
              </a:rPr>
              <a:t>Why This Changes Everything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Downtime: hours of in-situ troubleshooting → minutes of connector swap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Proactive scheduled maintenance replaces reactive failure response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Wire damage repairs happen on the bench, not inside a dark figure cavity at 2 AM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C65F27-B6D1-4826-B009-A07FD7952F0A}"/>
              </a:ext>
            </a:extLst>
          </p:cNvPr>
          <p:cNvSpPr/>
          <p:nvPr/>
        </p:nvSpPr>
        <p:spPr>
          <a:xfrm>
            <a:off x="457200" y="914400"/>
            <a:ext cx="1524000" cy="381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6784B57-7E17-4446-804E-F7D1708246D5}"/>
              </a:ext>
            </a:extLst>
          </p:cNvPr>
          <p:cNvSpPr/>
          <p:nvPr/>
        </p:nvSpPr>
        <p:spPr>
          <a:xfrm>
            <a:off x="11430000" y="5943600"/>
            <a:ext cx="101600" cy="101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5ED1FF-7E24-43AF-BD55-79D9F11329A6}"/>
              </a:ext>
            </a:extLst>
          </p:cNvPr>
          <p:cNvSpPr/>
          <p:nvPr/>
        </p:nvSpPr>
        <p:spPr>
          <a:xfrm>
            <a:off x="11633200" y="5943600"/>
            <a:ext cx="101600" cy="101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2E49F7E-65D8-405E-B9DA-9FF7E0A384B0}"/>
              </a:ext>
            </a:extLst>
          </p:cNvPr>
          <p:cNvSpPr/>
          <p:nvPr/>
        </p:nvSpPr>
        <p:spPr>
          <a:xfrm>
            <a:off x="11836400" y="594360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4A0D144-8908-4BCA-8EAD-1A1139B4336B}"/>
              </a:ext>
            </a:extLst>
          </p:cNvPr>
          <p:cNvSpPr/>
          <p:nvPr/>
        </p:nvSpPr>
        <p:spPr>
          <a:xfrm>
            <a:off x="9935210" y="2317751"/>
            <a:ext cx="1778000" cy="279400"/>
          </a:xfrm>
          <a:prstGeom prst="roundRect">
            <a:avLst/>
          </a:prstGeom>
          <a:solidFill>
            <a:srgbClr val="2D221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D29922"/>
                </a:solidFill>
              </a:rPr>
              <a:t>Lemo Disconnect</a:t>
            </a: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847B331A-7F7C-4BF2-8536-0047BD8A9A99}"/>
              </a:ext>
            </a:extLst>
          </p:cNvPr>
          <p:cNvSpPr/>
          <p:nvPr/>
        </p:nvSpPr>
        <p:spPr>
          <a:xfrm rot="3001027">
            <a:off x="9884747" y="3699508"/>
            <a:ext cx="444500" cy="279400"/>
          </a:xfrm>
          <a:prstGeom prst="leftArrow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463F66-0998-4623-B62D-72749842948E}"/>
              </a:ext>
            </a:extLst>
          </p:cNvPr>
          <p:cNvSpPr/>
          <p:nvPr/>
        </p:nvSpPr>
        <p:spPr>
          <a:xfrm>
            <a:off x="10193358" y="4084605"/>
            <a:ext cx="1143000" cy="279400"/>
          </a:xfrm>
          <a:prstGeom prst="roundRect">
            <a:avLst/>
          </a:prstGeom>
          <a:solidFill>
            <a:srgbClr val="1A2E1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FB950"/>
                </a:solidFill>
              </a:rPr>
              <a:t>SWAP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F869C86-8FCA-4829-86F8-97DE9D33BA3F}"/>
              </a:ext>
            </a:extLst>
          </p:cNvPr>
          <p:cNvSpPr/>
          <p:nvPr/>
        </p:nvSpPr>
        <p:spPr>
          <a:xfrm>
            <a:off x="8521700" y="4493260"/>
            <a:ext cx="2540000" cy="330200"/>
          </a:xfrm>
          <a:prstGeom prst="roundRect">
            <a:avLst/>
          </a:prstGeom>
          <a:solidFill>
            <a:srgbClr val="152238"/>
          </a:solidFill>
          <a:ln w="19050" cap="flat" cmpd="sng" algn="ctr">
            <a:solidFill>
              <a:srgbClr val="3FB95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FB950"/>
                </a:solidFill>
              </a:rPr>
              <a:t>Minutes, not hours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7BFFCB5-69E5-A1E1-4AC5-BB5DACA15FB2}"/>
              </a:ext>
            </a:extLst>
          </p:cNvPr>
          <p:cNvSpPr/>
          <p:nvPr/>
        </p:nvSpPr>
        <p:spPr>
          <a:xfrm>
            <a:off x="8905240" y="1813560"/>
            <a:ext cx="508000" cy="571500"/>
          </a:xfrm>
          <a:prstGeom prst="ellipse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183C578-61D0-FDF3-7A1B-B1D2AD05F1C5}"/>
              </a:ext>
            </a:extLst>
          </p:cNvPr>
          <p:cNvSpPr/>
          <p:nvPr/>
        </p:nvSpPr>
        <p:spPr>
          <a:xfrm>
            <a:off x="9057640" y="2346960"/>
            <a:ext cx="203200" cy="1905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1699454-7497-D1E3-2B11-BEF0CDE76469}"/>
              </a:ext>
            </a:extLst>
          </p:cNvPr>
          <p:cNvSpPr/>
          <p:nvPr/>
        </p:nvSpPr>
        <p:spPr>
          <a:xfrm>
            <a:off x="8714740" y="2512060"/>
            <a:ext cx="889000" cy="11430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5141D62-285A-F474-7F23-2A2B4EDFCC5A}"/>
              </a:ext>
            </a:extLst>
          </p:cNvPr>
          <p:cNvSpPr/>
          <p:nvPr/>
        </p:nvSpPr>
        <p:spPr>
          <a:xfrm>
            <a:off x="8562340" y="2473960"/>
            <a:ext cx="254000" cy="2540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D801427-BC86-535F-D187-91732F1E9A89}"/>
              </a:ext>
            </a:extLst>
          </p:cNvPr>
          <p:cNvSpPr/>
          <p:nvPr/>
        </p:nvSpPr>
        <p:spPr>
          <a:xfrm>
            <a:off x="9502140" y="2473960"/>
            <a:ext cx="254000" cy="2540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C65785-78C0-CDFE-AF05-02B6F39A2037}"/>
              </a:ext>
            </a:extLst>
          </p:cNvPr>
          <p:cNvSpPr/>
          <p:nvPr/>
        </p:nvSpPr>
        <p:spPr>
          <a:xfrm>
            <a:off x="8460740" y="2702560"/>
            <a:ext cx="228600" cy="6985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AFD7A5C-4AB3-4921-6303-3FED29918BE8}"/>
              </a:ext>
            </a:extLst>
          </p:cNvPr>
          <p:cNvSpPr/>
          <p:nvPr/>
        </p:nvSpPr>
        <p:spPr>
          <a:xfrm>
            <a:off x="8422640" y="3337560"/>
            <a:ext cx="203200" cy="2032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874039B-92C8-E21E-471D-E5BB54454018}"/>
              </a:ext>
            </a:extLst>
          </p:cNvPr>
          <p:cNvSpPr/>
          <p:nvPr/>
        </p:nvSpPr>
        <p:spPr>
          <a:xfrm>
            <a:off x="8460740" y="3502660"/>
            <a:ext cx="203200" cy="6350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984A49-9300-EBD0-DFD9-BE729B84924E}"/>
              </a:ext>
            </a:extLst>
          </p:cNvPr>
          <p:cNvSpPr/>
          <p:nvPr/>
        </p:nvSpPr>
        <p:spPr>
          <a:xfrm>
            <a:off x="9629140" y="2702560"/>
            <a:ext cx="228600" cy="6985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C317490-AE19-470A-F0FB-F24F0D036A15}"/>
              </a:ext>
            </a:extLst>
          </p:cNvPr>
          <p:cNvSpPr/>
          <p:nvPr/>
        </p:nvSpPr>
        <p:spPr>
          <a:xfrm>
            <a:off x="9667240" y="3337560"/>
            <a:ext cx="203200" cy="2032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67C09BA-E7F6-1C38-6B98-540B003EEC4F}"/>
              </a:ext>
            </a:extLst>
          </p:cNvPr>
          <p:cNvSpPr/>
          <p:nvPr/>
        </p:nvSpPr>
        <p:spPr>
          <a:xfrm>
            <a:off x="9629140" y="3502660"/>
            <a:ext cx="203200" cy="635000"/>
          </a:xfrm>
          <a:prstGeom prst="rect">
            <a:avLst/>
          </a:prstGeom>
          <a:solidFill>
            <a:srgbClr val="1E3A5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18827FD-D2AC-7FF2-0D09-0E4AA4F49E56}"/>
              </a:ext>
            </a:extLst>
          </p:cNvPr>
          <p:cNvSpPr/>
          <p:nvPr/>
        </p:nvSpPr>
        <p:spPr>
          <a:xfrm>
            <a:off x="8905240" y="3591560"/>
            <a:ext cx="508000" cy="1905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A0E1AE9-1742-F228-896E-ED0A1A6F06F8}"/>
              </a:ext>
            </a:extLst>
          </p:cNvPr>
          <p:cNvSpPr/>
          <p:nvPr/>
        </p:nvSpPr>
        <p:spPr>
          <a:xfrm>
            <a:off x="8625840" y="25247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48822DA3-50C8-D4E6-F69E-73A842CF5515}"/>
              </a:ext>
            </a:extLst>
          </p:cNvPr>
          <p:cNvSpPr/>
          <p:nvPr/>
        </p:nvSpPr>
        <p:spPr>
          <a:xfrm>
            <a:off x="9565640" y="25247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81E38FE-A95A-6954-8AC1-6300263D0CF8}"/>
              </a:ext>
            </a:extLst>
          </p:cNvPr>
          <p:cNvSpPr/>
          <p:nvPr/>
        </p:nvSpPr>
        <p:spPr>
          <a:xfrm>
            <a:off x="8486140" y="33883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D1838B8-E73C-EE2F-EF13-07101EC9AC00}"/>
              </a:ext>
            </a:extLst>
          </p:cNvPr>
          <p:cNvSpPr/>
          <p:nvPr/>
        </p:nvSpPr>
        <p:spPr>
          <a:xfrm>
            <a:off x="9730740" y="33883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241906F-2E44-D391-CD61-C5FB767C813F}"/>
              </a:ext>
            </a:extLst>
          </p:cNvPr>
          <p:cNvSpPr/>
          <p:nvPr/>
        </p:nvSpPr>
        <p:spPr>
          <a:xfrm>
            <a:off x="9095740" y="36423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6BE8687-CC7F-1141-E471-A0E96D2E89A4}"/>
              </a:ext>
            </a:extLst>
          </p:cNvPr>
          <p:cNvSpPr/>
          <p:nvPr/>
        </p:nvSpPr>
        <p:spPr>
          <a:xfrm>
            <a:off x="9095740" y="200406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B847932-298C-E0B2-9E42-9EC23C013C71}"/>
              </a:ext>
            </a:extLst>
          </p:cNvPr>
          <p:cNvSpPr/>
          <p:nvPr/>
        </p:nvSpPr>
        <p:spPr>
          <a:xfrm>
            <a:off x="8625840" y="2600960"/>
            <a:ext cx="12700" cy="3810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AD1E8D-1486-4CA4-8964-9535FB5FF612}"/>
              </a:ext>
            </a:extLst>
          </p:cNvPr>
          <p:cNvSpPr/>
          <p:nvPr/>
        </p:nvSpPr>
        <p:spPr>
          <a:xfrm rot="6486461">
            <a:off x="9407620" y="2461025"/>
            <a:ext cx="558800" cy="254000"/>
          </a:xfrm>
          <a:prstGeom prst="ellipse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0DEC686-C59B-D754-415F-931C7D382162}"/>
              </a:ext>
            </a:extLst>
          </p:cNvPr>
          <p:cNvSpPr/>
          <p:nvPr/>
        </p:nvSpPr>
        <p:spPr>
          <a:xfrm>
            <a:off x="9641840" y="2600960"/>
            <a:ext cx="12700" cy="3810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0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5175-46DD-8A8D-7CC1-9F08B5F7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Physical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ADEBD-133A-2EC7-DEF3-0CE0AD9CB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Cable Bundle per Node (12 Conductors)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Pair 1-3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Upstream — encoder data to remote board (differential)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Pair 4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Downstream — response/status back to encoder board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F85149"/>
                </a:solidFill>
                <a:latin typeface="Source Sans Pro"/>
              </a:rPr>
              <a:t>Power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Board power + 0V, encoder power + 0V</a:t>
            </a:r>
          </a:p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Encoder Signals (per motor)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 and B quadrature channels only — no Z index pulse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Arm nodes: 5 encoders each  |  Neck node: 7 encoders</a:t>
            </a:r>
          </a:p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Signal Integrity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Differential signaling on all data pairs for noise immunity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120Ω termination at both ends of each pair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677ACC-4437-4173-808A-EFAEE5FB5ECF}"/>
              </a:ext>
            </a:extLst>
          </p:cNvPr>
          <p:cNvSpPr/>
          <p:nvPr/>
        </p:nvSpPr>
        <p:spPr>
          <a:xfrm>
            <a:off x="0" y="6413500"/>
            <a:ext cx="12192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5175-46DD-8A8D-7CC1-9F08B5F7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Source-Synchronous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ADEBD-133A-2EC7-DEF3-0CE0AD9CB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04000" cy="4351338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What Is Source-Synchronous?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The transmitter sends a clock signal alongside the data — the receiver samples data on each clock edge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No baud rate negotiation needed — both sides are locked to the same clock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Eliminates clock drift and makes timing deterministic at high speeds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Our 3 Upstream Pairs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CLK pair: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PIO-generated clock via sideset at 5 Mbit/s, sent alongside data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DATA pair: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Serialized frame data, sampled on the rising CLK edge by the receiver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IDLE pair: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Signals when data is valid vs. inter-frame gap — prevents false sync</a:t>
            </a:r>
          </a:p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Downstream (1 Pair)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Return channel for acknowledgment, status, and health monitoring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E8AF07-179D-408D-93E1-1B7E75A552D5}"/>
              </a:ext>
            </a:extLst>
          </p:cNvPr>
          <p:cNvSpPr/>
          <p:nvPr/>
        </p:nvSpPr>
        <p:spPr>
          <a:xfrm>
            <a:off x="457200" y="914400"/>
            <a:ext cx="1524000" cy="381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142F9AD-2409-4CDE-9DC2-932BAAEECE2F}"/>
              </a:ext>
            </a:extLst>
          </p:cNvPr>
          <p:cNvSpPr/>
          <p:nvPr/>
        </p:nvSpPr>
        <p:spPr>
          <a:xfrm>
            <a:off x="11430000" y="5943600"/>
            <a:ext cx="101600" cy="101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EE25C0-104E-49D2-BFAD-DAD255EB6285}"/>
              </a:ext>
            </a:extLst>
          </p:cNvPr>
          <p:cNvSpPr/>
          <p:nvPr/>
        </p:nvSpPr>
        <p:spPr>
          <a:xfrm>
            <a:off x="11633200" y="5943600"/>
            <a:ext cx="101600" cy="101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F3F539-19E5-4581-A4A8-22502C62D718}"/>
              </a:ext>
            </a:extLst>
          </p:cNvPr>
          <p:cNvSpPr/>
          <p:nvPr/>
        </p:nvSpPr>
        <p:spPr>
          <a:xfrm>
            <a:off x="11836400" y="594360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179B0F-F276-47B4-86D9-989C1FFA5B8F}"/>
              </a:ext>
            </a:extLst>
          </p:cNvPr>
          <p:cNvSpPr/>
          <p:nvPr/>
        </p:nvSpPr>
        <p:spPr>
          <a:xfrm>
            <a:off x="7239000" y="1841500"/>
            <a:ext cx="4699000" cy="3556000"/>
          </a:xfrm>
          <a:prstGeom prst="roundRect">
            <a:avLst/>
          </a:prstGeom>
          <a:solidFill>
            <a:srgbClr val="0A0F16"/>
          </a:solidFill>
          <a:ln w="12700" cap="flat" cmpd="sng" algn="ctr">
            <a:solidFill>
              <a:srgbClr val="1E3A5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D4D3E2-9DEB-41AC-A6BE-A439518591B7}"/>
              </a:ext>
            </a:extLst>
          </p:cNvPr>
          <p:cNvSpPr/>
          <p:nvPr/>
        </p:nvSpPr>
        <p:spPr>
          <a:xfrm>
            <a:off x="7302500" y="2032000"/>
            <a:ext cx="508000" cy="228600"/>
          </a:xfrm>
          <a:prstGeom prst="rect">
            <a:avLst/>
          </a:prstGeom>
          <a:solidFill>
            <a:srgbClr val="0A0F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9D2C0"/>
                </a:solidFill>
              </a:rPr>
              <a:t>CLK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BCEA3-0B21-427E-90CA-48BCDED39E0C}"/>
              </a:ext>
            </a:extLst>
          </p:cNvPr>
          <p:cNvSpPr/>
          <p:nvPr/>
        </p:nvSpPr>
        <p:spPr>
          <a:xfrm>
            <a:off x="7874000" y="2095500"/>
            <a:ext cx="381000" cy="444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0F1528-A94D-4D00-A927-F376D798B2D7}"/>
              </a:ext>
            </a:extLst>
          </p:cNvPr>
          <p:cNvSpPr/>
          <p:nvPr/>
        </p:nvSpPr>
        <p:spPr>
          <a:xfrm>
            <a:off x="8255000" y="2476500"/>
            <a:ext cx="381000" cy="63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33224D-3489-4B37-B0BD-87E6E98E8E9A}"/>
              </a:ext>
            </a:extLst>
          </p:cNvPr>
          <p:cNvSpPr/>
          <p:nvPr/>
        </p:nvSpPr>
        <p:spPr>
          <a:xfrm>
            <a:off x="8636000" y="2095500"/>
            <a:ext cx="381000" cy="444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1D00C8-C2B8-433F-9114-C1BB896F8D77}"/>
              </a:ext>
            </a:extLst>
          </p:cNvPr>
          <p:cNvSpPr/>
          <p:nvPr/>
        </p:nvSpPr>
        <p:spPr>
          <a:xfrm>
            <a:off x="9017000" y="2476500"/>
            <a:ext cx="381000" cy="63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70D280-D44C-41EE-BD17-79223955EF5C}"/>
              </a:ext>
            </a:extLst>
          </p:cNvPr>
          <p:cNvSpPr/>
          <p:nvPr/>
        </p:nvSpPr>
        <p:spPr>
          <a:xfrm>
            <a:off x="9398000" y="2095500"/>
            <a:ext cx="381000" cy="444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245B76-40B2-41E4-AF13-0E7D41DB81BF}"/>
              </a:ext>
            </a:extLst>
          </p:cNvPr>
          <p:cNvSpPr/>
          <p:nvPr/>
        </p:nvSpPr>
        <p:spPr>
          <a:xfrm>
            <a:off x="9779000" y="2476500"/>
            <a:ext cx="381000" cy="63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6CB321-EC65-4FDD-B1E9-ED4671525CBC}"/>
              </a:ext>
            </a:extLst>
          </p:cNvPr>
          <p:cNvSpPr/>
          <p:nvPr/>
        </p:nvSpPr>
        <p:spPr>
          <a:xfrm>
            <a:off x="10160000" y="2095500"/>
            <a:ext cx="381000" cy="444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6C484B-9F4B-48E2-868C-DB4619997E8F}"/>
              </a:ext>
            </a:extLst>
          </p:cNvPr>
          <p:cNvSpPr/>
          <p:nvPr/>
        </p:nvSpPr>
        <p:spPr>
          <a:xfrm>
            <a:off x="10541000" y="2476500"/>
            <a:ext cx="381000" cy="63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69ED89-F2AB-4507-A490-36800E271043}"/>
              </a:ext>
            </a:extLst>
          </p:cNvPr>
          <p:cNvSpPr/>
          <p:nvPr/>
        </p:nvSpPr>
        <p:spPr>
          <a:xfrm>
            <a:off x="10922000" y="2095500"/>
            <a:ext cx="381000" cy="444500"/>
          </a:xfrm>
          <a:prstGeom prst="rect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16F396-D83B-4D8B-A0BC-FF04F0192329}"/>
              </a:ext>
            </a:extLst>
          </p:cNvPr>
          <p:cNvSpPr/>
          <p:nvPr/>
        </p:nvSpPr>
        <p:spPr>
          <a:xfrm>
            <a:off x="7302500" y="2921000"/>
            <a:ext cx="635000" cy="228600"/>
          </a:xfrm>
          <a:prstGeom prst="rect">
            <a:avLst/>
          </a:prstGeom>
          <a:solidFill>
            <a:srgbClr val="0A0F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58A6FF"/>
                </a:solidFill>
              </a:rPr>
              <a:t>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858413-13AF-4436-8420-2FF0453C9826}"/>
              </a:ext>
            </a:extLst>
          </p:cNvPr>
          <p:cNvSpPr/>
          <p:nvPr/>
        </p:nvSpPr>
        <p:spPr>
          <a:xfrm>
            <a:off x="7874000" y="2984500"/>
            <a:ext cx="381000" cy="444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143C4C-0BD6-47B0-A0D7-059650FAA241}"/>
              </a:ext>
            </a:extLst>
          </p:cNvPr>
          <p:cNvSpPr/>
          <p:nvPr/>
        </p:nvSpPr>
        <p:spPr>
          <a:xfrm>
            <a:off x="8255000" y="2984500"/>
            <a:ext cx="381000" cy="444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A059D0-BF47-45E0-BC63-B96E20AB9C2E}"/>
              </a:ext>
            </a:extLst>
          </p:cNvPr>
          <p:cNvSpPr/>
          <p:nvPr/>
        </p:nvSpPr>
        <p:spPr>
          <a:xfrm>
            <a:off x="8636000" y="3365500"/>
            <a:ext cx="381000" cy="63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295051-5C73-4417-BF0F-B73345FCE4CF}"/>
              </a:ext>
            </a:extLst>
          </p:cNvPr>
          <p:cNvSpPr/>
          <p:nvPr/>
        </p:nvSpPr>
        <p:spPr>
          <a:xfrm>
            <a:off x="9017000" y="2984500"/>
            <a:ext cx="381000" cy="444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F99B2E-A210-4DAF-AA3A-3F41C81201E9}"/>
              </a:ext>
            </a:extLst>
          </p:cNvPr>
          <p:cNvSpPr/>
          <p:nvPr/>
        </p:nvSpPr>
        <p:spPr>
          <a:xfrm>
            <a:off x="9398000" y="3365500"/>
            <a:ext cx="381000" cy="63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DCD593-C133-49D7-92CE-8828F0A0BE83}"/>
              </a:ext>
            </a:extLst>
          </p:cNvPr>
          <p:cNvSpPr/>
          <p:nvPr/>
        </p:nvSpPr>
        <p:spPr>
          <a:xfrm>
            <a:off x="9779000" y="3365500"/>
            <a:ext cx="381000" cy="63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5F5364-282A-40BD-9600-853DE02D803E}"/>
              </a:ext>
            </a:extLst>
          </p:cNvPr>
          <p:cNvSpPr/>
          <p:nvPr/>
        </p:nvSpPr>
        <p:spPr>
          <a:xfrm>
            <a:off x="10160000" y="2984500"/>
            <a:ext cx="381000" cy="444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68A543-B627-438C-9E59-BF5665FBC8D4}"/>
              </a:ext>
            </a:extLst>
          </p:cNvPr>
          <p:cNvSpPr/>
          <p:nvPr/>
        </p:nvSpPr>
        <p:spPr>
          <a:xfrm>
            <a:off x="10541000" y="3365500"/>
            <a:ext cx="381000" cy="63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D3BA90-06E3-433B-B6A3-B720AB2E0D89}"/>
              </a:ext>
            </a:extLst>
          </p:cNvPr>
          <p:cNvSpPr/>
          <p:nvPr/>
        </p:nvSpPr>
        <p:spPr>
          <a:xfrm>
            <a:off x="10922000" y="2984500"/>
            <a:ext cx="381000" cy="4445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16AE96-8B2E-4741-ABD5-38196DFFE345}"/>
              </a:ext>
            </a:extLst>
          </p:cNvPr>
          <p:cNvSpPr/>
          <p:nvPr/>
        </p:nvSpPr>
        <p:spPr>
          <a:xfrm>
            <a:off x="7302500" y="3810000"/>
            <a:ext cx="571500" cy="228600"/>
          </a:xfrm>
          <a:prstGeom prst="rect">
            <a:avLst/>
          </a:prstGeom>
          <a:solidFill>
            <a:srgbClr val="0A0F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D29922"/>
                </a:solidFill>
              </a:rPr>
              <a:t>IDLE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A21502-7CD9-43BB-A022-9B8F3279CE60}"/>
              </a:ext>
            </a:extLst>
          </p:cNvPr>
          <p:cNvSpPr/>
          <p:nvPr/>
        </p:nvSpPr>
        <p:spPr>
          <a:xfrm>
            <a:off x="7874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871934-A796-400A-BC94-69C2842A499D}"/>
              </a:ext>
            </a:extLst>
          </p:cNvPr>
          <p:cNvSpPr/>
          <p:nvPr/>
        </p:nvSpPr>
        <p:spPr>
          <a:xfrm>
            <a:off x="8255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3A0EFFA-9DAB-4D21-8A52-195FEBBD2A10}"/>
              </a:ext>
            </a:extLst>
          </p:cNvPr>
          <p:cNvSpPr/>
          <p:nvPr/>
        </p:nvSpPr>
        <p:spPr>
          <a:xfrm>
            <a:off x="8636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FBBB67-39AE-4784-B5F2-93F197BC204D}"/>
              </a:ext>
            </a:extLst>
          </p:cNvPr>
          <p:cNvSpPr/>
          <p:nvPr/>
        </p:nvSpPr>
        <p:spPr>
          <a:xfrm>
            <a:off x="9017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2F5207-9CF2-4C05-81AF-02100F9882D1}"/>
              </a:ext>
            </a:extLst>
          </p:cNvPr>
          <p:cNvSpPr/>
          <p:nvPr/>
        </p:nvSpPr>
        <p:spPr>
          <a:xfrm>
            <a:off x="9398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7009A1E-5F6C-40A3-9BF9-B4E128309CB5}"/>
              </a:ext>
            </a:extLst>
          </p:cNvPr>
          <p:cNvSpPr/>
          <p:nvPr/>
        </p:nvSpPr>
        <p:spPr>
          <a:xfrm>
            <a:off x="9779000" y="4254500"/>
            <a:ext cx="381000" cy="63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4B1B866-CB52-475B-9F62-0BC3449532E4}"/>
              </a:ext>
            </a:extLst>
          </p:cNvPr>
          <p:cNvSpPr/>
          <p:nvPr/>
        </p:nvSpPr>
        <p:spPr>
          <a:xfrm>
            <a:off x="10160000" y="4254500"/>
            <a:ext cx="381000" cy="63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5044CF-13CD-4E11-8B7B-79758643E893}"/>
              </a:ext>
            </a:extLst>
          </p:cNvPr>
          <p:cNvSpPr/>
          <p:nvPr/>
        </p:nvSpPr>
        <p:spPr>
          <a:xfrm>
            <a:off x="10541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DA83F1-7ADA-447B-B44D-8C9CE9FDDDC8}"/>
              </a:ext>
            </a:extLst>
          </p:cNvPr>
          <p:cNvSpPr/>
          <p:nvPr/>
        </p:nvSpPr>
        <p:spPr>
          <a:xfrm>
            <a:off x="10922000" y="3873500"/>
            <a:ext cx="381000" cy="444500"/>
          </a:xfrm>
          <a:prstGeom prst="rect">
            <a:avLst/>
          </a:prstGeom>
          <a:solidFill>
            <a:srgbClr val="D2992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7FE10B2-6889-4F57-93DD-C6DBAC9E7C28}"/>
              </a:ext>
            </a:extLst>
          </p:cNvPr>
          <p:cNvSpPr/>
          <p:nvPr/>
        </p:nvSpPr>
        <p:spPr>
          <a:xfrm>
            <a:off x="7874000" y="4635500"/>
            <a:ext cx="1778000" cy="254000"/>
          </a:xfrm>
          <a:prstGeom prst="roundRect">
            <a:avLst/>
          </a:prstGeom>
          <a:solidFill>
            <a:srgbClr val="1A2E1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>
                <a:solidFill>
                  <a:srgbClr val="3FB950"/>
                </a:solidFill>
              </a:rPr>
              <a:t>← Data Valid →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F697C44-338A-4B38-80B6-8577F7C77D68}"/>
              </a:ext>
            </a:extLst>
          </p:cNvPr>
          <p:cNvSpPr/>
          <p:nvPr/>
        </p:nvSpPr>
        <p:spPr>
          <a:xfrm>
            <a:off x="9715500" y="4635500"/>
            <a:ext cx="1524000" cy="254000"/>
          </a:xfrm>
          <a:prstGeom prst="roundRect">
            <a:avLst/>
          </a:prstGeom>
          <a:solidFill>
            <a:srgbClr val="2D111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en-US" sz="1400">
                <a:solidFill>
                  <a:srgbClr val="F85149"/>
                </a:solidFill>
              </a:rPr>
              <a:t>Gap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67FD2D8-EBD8-4D8F-93FA-67555FBD899C}"/>
              </a:ext>
            </a:extLst>
          </p:cNvPr>
          <p:cNvSpPr/>
          <p:nvPr/>
        </p:nvSpPr>
        <p:spPr>
          <a:xfrm>
            <a:off x="8382000" y="5016500"/>
            <a:ext cx="2032000" cy="304800"/>
          </a:xfrm>
          <a:prstGeom prst="roundRect">
            <a:avLst/>
          </a:prstGeom>
          <a:solidFill>
            <a:srgbClr val="152238"/>
          </a:solidFill>
          <a:ln w="19050" cap="flat" cmpd="sng" algn="ctr">
            <a:solidFill>
              <a:srgbClr val="39D2C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39D2C0"/>
                </a:solidFill>
              </a:rPr>
              <a:t>5 Mbit/s</a:t>
            </a:r>
          </a:p>
        </p:txBody>
      </p:sp>
    </p:spTree>
    <p:extLst>
      <p:ext uri="{BB962C8B-B14F-4D97-AF65-F5344CB8AC3E}">
        <p14:creationId xmlns:p14="http://schemas.microsoft.com/office/powerpoint/2010/main" val="105955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4E97-7D72-29FD-3F85-ECD248967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Frame Format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2997B3E-C546-40C1-AB04-1F4267BEF4E5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ABCFDAC-D7D2-4CE5-B044-5D0BDB8059EA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59B2D0-E98F-4DD9-9DBA-BD1A44C8B3D5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0" name="b100"/>
          <p:cNvSpPr/>
          <p:nvPr/>
        </p:nvSpPr>
        <p:spPr>
          <a:xfrm>
            <a:off x="254000" y="1397000"/>
            <a:ext cx="5842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58A6FF"/>
                </a:solidFill>
                <a:latin typeface="Source Sans Pro"/>
              </a:rPr>
              <a:t>Sync0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0xA5</a:t>
            </a:r>
          </a:p>
        </p:txBody>
      </p:sp>
      <p:sp>
        <p:nvSpPr>
          <p:cNvPr id="101" name="b101"/>
          <p:cNvSpPr/>
          <p:nvPr/>
        </p:nvSpPr>
        <p:spPr>
          <a:xfrm>
            <a:off x="850900" y="1397000"/>
            <a:ext cx="5842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58A6FF"/>
                </a:solidFill>
                <a:latin typeface="Source Sans Pro"/>
              </a:rPr>
              <a:t>Sync1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0x5A</a:t>
            </a:r>
          </a:p>
        </p:txBody>
      </p:sp>
      <p:sp>
        <p:nvSpPr>
          <p:cNvPr id="102" name="b102"/>
          <p:cNvSpPr/>
          <p:nvPr/>
        </p:nvSpPr>
        <p:spPr>
          <a:xfrm>
            <a:off x="1447800" y="1397000"/>
            <a:ext cx="5842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9D2C0"/>
                </a:solidFill>
                <a:latin typeface="Source Sans Pro"/>
              </a:rPr>
              <a:t>Seq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uint8</a:t>
            </a:r>
          </a:p>
        </p:txBody>
      </p:sp>
      <p:sp>
        <p:nvSpPr>
          <p:cNvPr id="103" name="b103"/>
          <p:cNvSpPr/>
          <p:nvPr/>
        </p:nvSpPr>
        <p:spPr>
          <a:xfrm>
            <a:off x="2044700" y="1397000"/>
            <a:ext cx="5842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D29922"/>
                </a:solidFill>
                <a:latin typeface="Source Sans Pro"/>
              </a:rPr>
              <a:t>Flags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uint8</a:t>
            </a:r>
          </a:p>
        </p:txBody>
      </p:sp>
      <p:sp>
        <p:nvSpPr>
          <p:cNvPr id="104" name="l104"/>
          <p:cNvSpPr/>
          <p:nvPr/>
        </p:nvSpPr>
        <p:spPr>
          <a:xfrm>
            <a:off x="254000" y="1917700"/>
            <a:ext cx="5842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1B</a:t>
            </a:r>
          </a:p>
        </p:txBody>
      </p:sp>
      <p:sp>
        <p:nvSpPr>
          <p:cNvPr id="105" name="l105"/>
          <p:cNvSpPr/>
          <p:nvPr/>
        </p:nvSpPr>
        <p:spPr>
          <a:xfrm>
            <a:off x="850900" y="1917700"/>
            <a:ext cx="5842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1B</a:t>
            </a:r>
          </a:p>
        </p:txBody>
      </p:sp>
      <p:sp>
        <p:nvSpPr>
          <p:cNvPr id="106" name="l106"/>
          <p:cNvSpPr/>
          <p:nvPr/>
        </p:nvSpPr>
        <p:spPr>
          <a:xfrm>
            <a:off x="1447800" y="1917700"/>
            <a:ext cx="5842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1B</a:t>
            </a:r>
          </a:p>
        </p:txBody>
      </p:sp>
      <p:sp>
        <p:nvSpPr>
          <p:cNvPr id="107" name="l107"/>
          <p:cNvSpPr/>
          <p:nvPr/>
        </p:nvSpPr>
        <p:spPr>
          <a:xfrm>
            <a:off x="2044700" y="1917700"/>
            <a:ext cx="5842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1B</a:t>
            </a:r>
          </a:p>
        </p:txBody>
      </p:sp>
      <p:sp>
        <p:nvSpPr>
          <p:cNvPr id="108" name="b108"/>
          <p:cNvSpPr/>
          <p:nvPr/>
        </p:nvSpPr>
        <p:spPr>
          <a:xfrm>
            <a:off x="27051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0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09" name="l109"/>
          <p:cNvSpPr/>
          <p:nvPr/>
        </p:nvSpPr>
        <p:spPr>
          <a:xfrm>
            <a:off x="27051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10" name="b110"/>
          <p:cNvSpPr/>
          <p:nvPr/>
        </p:nvSpPr>
        <p:spPr>
          <a:xfrm>
            <a:off x="36449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1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11" name="l111"/>
          <p:cNvSpPr/>
          <p:nvPr/>
        </p:nvSpPr>
        <p:spPr>
          <a:xfrm>
            <a:off x="36449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12" name="b112"/>
          <p:cNvSpPr/>
          <p:nvPr/>
        </p:nvSpPr>
        <p:spPr>
          <a:xfrm>
            <a:off x="45847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2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13" name="l113"/>
          <p:cNvSpPr/>
          <p:nvPr/>
        </p:nvSpPr>
        <p:spPr>
          <a:xfrm>
            <a:off x="45847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14" name="b114"/>
          <p:cNvSpPr/>
          <p:nvPr/>
        </p:nvSpPr>
        <p:spPr>
          <a:xfrm>
            <a:off x="55245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3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15" name="l115"/>
          <p:cNvSpPr/>
          <p:nvPr/>
        </p:nvSpPr>
        <p:spPr>
          <a:xfrm>
            <a:off x="55245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16" name="b116"/>
          <p:cNvSpPr/>
          <p:nvPr/>
        </p:nvSpPr>
        <p:spPr>
          <a:xfrm>
            <a:off x="64643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4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17" name="l117"/>
          <p:cNvSpPr/>
          <p:nvPr/>
        </p:nvSpPr>
        <p:spPr>
          <a:xfrm>
            <a:off x="64643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18" name="b118"/>
          <p:cNvSpPr/>
          <p:nvPr/>
        </p:nvSpPr>
        <p:spPr>
          <a:xfrm>
            <a:off x="74041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5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19" name="l119"/>
          <p:cNvSpPr/>
          <p:nvPr/>
        </p:nvSpPr>
        <p:spPr>
          <a:xfrm>
            <a:off x="74041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20" name="b120"/>
          <p:cNvSpPr/>
          <p:nvPr/>
        </p:nvSpPr>
        <p:spPr>
          <a:xfrm>
            <a:off x="83439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6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21" name="l121"/>
          <p:cNvSpPr/>
          <p:nvPr/>
        </p:nvSpPr>
        <p:spPr>
          <a:xfrm>
            <a:off x="83439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22" name="b122"/>
          <p:cNvSpPr/>
          <p:nvPr/>
        </p:nvSpPr>
        <p:spPr>
          <a:xfrm>
            <a:off x="9283700" y="1397000"/>
            <a:ext cx="927100" cy="508000"/>
          </a:xfrm>
          <a:prstGeom prst="rect">
            <a:avLst/>
          </a:prstGeom>
          <a:solidFill>
            <a:srgbClr val="0D1117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3FB950"/>
                </a:solidFill>
                <a:latin typeface="Source Sans Pro"/>
              </a:rPr>
              <a:t>Delta 7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int32</a:t>
            </a:r>
          </a:p>
        </p:txBody>
      </p:sp>
      <p:sp>
        <p:nvSpPr>
          <p:cNvPr id="123" name="l123"/>
          <p:cNvSpPr/>
          <p:nvPr/>
        </p:nvSpPr>
        <p:spPr>
          <a:xfrm>
            <a:off x="9283700" y="1917700"/>
            <a:ext cx="9271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24" name="b124"/>
          <p:cNvSpPr/>
          <p:nvPr/>
        </p:nvSpPr>
        <p:spPr>
          <a:xfrm>
            <a:off x="10287000" y="1397000"/>
            <a:ext cx="6350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BC8CFF"/>
                </a:solidFill>
                <a:latin typeface="Source Sans Pro"/>
              </a:rPr>
              <a:t>HSEC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ECC</a:t>
            </a:r>
          </a:p>
        </p:txBody>
      </p:sp>
      <p:sp>
        <p:nvSpPr>
          <p:cNvPr id="125" name="b125"/>
          <p:cNvSpPr/>
          <p:nvPr/>
        </p:nvSpPr>
        <p:spPr>
          <a:xfrm>
            <a:off x="10934700" y="1397000"/>
            <a:ext cx="635000" cy="508000"/>
          </a:xfrm>
          <a:prstGeom prst="rect">
            <a:avLst/>
          </a:prstGeom>
          <a:solidFill>
            <a:srgbClr val="161B22"/>
          </a:solidFill>
          <a:ln w="6350">
            <a:solidFill>
              <a:srgbClr val="30363D"/>
            </a:solidFill>
          </a:ln>
        </p:spPr>
        <p:txBody>
          <a:bodyPr wrap="square" lIns="14000" tIns="14000" rIns="14000" bIns="0" anchor="ctr"/>
          <a:lstStyle/>
          <a:p>
            <a:pPr algn="ctr">
              <a:buNone/>
            </a:pPr>
            <a:r>
              <a:rPr lang="en-US" sz="1000" b="1" dirty="0">
                <a:solidFill>
                  <a:srgbClr val="F85149"/>
                </a:solidFill>
                <a:latin typeface="Source Sans Pro"/>
              </a:rPr>
              <a:t>CRC16</a:t>
            </a:r>
          </a:p>
          <a:p>
            <a:pPr algn="ctr">
              <a:buNone/>
            </a:pPr>
            <a:r>
              <a:rPr lang="en-US" sz="800" dirty="0">
                <a:solidFill>
                  <a:srgbClr val="B0B8C4"/>
                </a:solidFill>
                <a:latin typeface="Consolas"/>
              </a:rPr>
              <a:t>CCITT</a:t>
            </a:r>
          </a:p>
        </p:txBody>
      </p:sp>
      <p:sp>
        <p:nvSpPr>
          <p:cNvPr id="126" name="l126"/>
          <p:cNvSpPr/>
          <p:nvPr/>
        </p:nvSpPr>
        <p:spPr>
          <a:xfrm>
            <a:off x="10287000" y="1917700"/>
            <a:ext cx="6350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4B</a:t>
            </a:r>
          </a:p>
        </p:txBody>
      </p:sp>
      <p:sp>
        <p:nvSpPr>
          <p:cNvPr id="127" name="l127"/>
          <p:cNvSpPr/>
          <p:nvPr/>
        </p:nvSpPr>
        <p:spPr>
          <a:xfrm>
            <a:off x="10934700" y="1917700"/>
            <a:ext cx="635000" cy="21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800" dirty="0">
                <a:solidFill>
                  <a:srgbClr val="6E7681"/>
                </a:solidFill>
                <a:latin typeface="Consolas"/>
              </a:rPr>
              <a:t>2B</a:t>
            </a:r>
          </a:p>
        </p:txBody>
      </p:sp>
      <p:sp>
        <p:nvSpPr>
          <p:cNvPr id="128" name="l128"/>
          <p:cNvSpPr/>
          <p:nvPr/>
        </p:nvSpPr>
        <p:spPr>
          <a:xfrm>
            <a:off x="254000" y="2159000"/>
            <a:ext cx="2374900" cy="190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900" b="1" dirty="0">
                <a:solidFill>
                  <a:srgbClr val="58A6FF"/>
                </a:solidFill>
                <a:latin typeface="Source Sans Pro"/>
              </a:rPr>
              <a:t>Header  4 B</a:t>
            </a:r>
          </a:p>
        </p:txBody>
      </p:sp>
      <p:sp>
        <p:nvSpPr>
          <p:cNvPr id="129" name="l129"/>
          <p:cNvSpPr/>
          <p:nvPr/>
        </p:nvSpPr>
        <p:spPr>
          <a:xfrm>
            <a:off x="2705100" y="2159000"/>
            <a:ext cx="7505700" cy="190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900" b="1" dirty="0">
                <a:solidFill>
                  <a:srgbClr val="3FB950"/>
                </a:solidFill>
                <a:latin typeface="Source Sans Pro"/>
              </a:rPr>
              <a:t>Payload  32 B  (8 axes × int32)</a:t>
            </a:r>
          </a:p>
        </p:txBody>
      </p:sp>
      <p:sp>
        <p:nvSpPr>
          <p:cNvPr id="130" name="l130"/>
          <p:cNvSpPr/>
          <p:nvPr/>
        </p:nvSpPr>
        <p:spPr>
          <a:xfrm>
            <a:off x="10287000" y="2159000"/>
            <a:ext cx="1282700" cy="190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900" b="1" dirty="0">
                <a:solidFill>
                  <a:srgbClr val="F85149"/>
                </a:solidFill>
                <a:latin typeface="Source Sans Pro"/>
              </a:rPr>
              <a:t>Check  6 B</a:t>
            </a:r>
          </a:p>
        </p:txBody>
      </p:sp>
      <p:sp>
        <p:nvSpPr>
          <p:cNvPr id="131" name="l131"/>
          <p:cNvSpPr/>
          <p:nvPr/>
        </p:nvSpPr>
        <p:spPr>
          <a:xfrm>
            <a:off x="254000" y="2374900"/>
            <a:ext cx="113157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100" b="1" dirty="0">
                <a:solidFill>
                  <a:srgbClr val="F0F0F0"/>
                </a:solidFill>
                <a:latin typeface="Source Sans Pro"/>
              </a:rPr>
              <a:t>Total Frame: 42 bytes  (336 bits)  —  striped across 3 pairs = 112 bits/pair</a:t>
            </a:r>
          </a:p>
        </p:txBody>
      </p:sp>
      <p:sp>
        <p:nvSpPr>
          <p:cNvPr id="132" name="l132"/>
          <p:cNvSpPr/>
          <p:nvPr/>
        </p:nvSpPr>
        <p:spPr>
          <a:xfrm>
            <a:off x="254000" y="2717800"/>
            <a:ext cx="5715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1" dirty="0">
                <a:solidFill>
                  <a:srgbClr val="58A6FF"/>
                </a:solidFill>
                <a:latin typeface="Source Sans Pro"/>
              </a:rPr>
              <a:t>Production Bandwidth Budget  (25 µs / 40 kHz)</a:t>
            </a:r>
          </a:p>
        </p:txBody>
      </p:sp>
      <p:sp>
        <p:nvSpPr>
          <p:cNvPr id="133" name="t133"/>
          <p:cNvSpPr/>
          <p:nvPr/>
        </p:nvSpPr>
        <p:spPr>
          <a:xfrm>
            <a:off x="254000" y="2997200"/>
            <a:ext cx="5715000" cy="196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Per-pair baud: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10 Mbps (conservative RS-422)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Wire capacity: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3 pairs × 250 bits = 750 bits/frame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9D2C0"/>
                </a:solidFill>
                <a:latin typeface="Source Sans Pro"/>
              </a:rPr>
              <a:t>Frame uses: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336 bits (112 bits/pair) → 11.2 µs wire time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FB950"/>
                </a:solidFill>
                <a:latin typeface="Source Sans Pro"/>
              </a:rPr>
              <a:t>Utilization: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44.8% — ~2.2× headroom at 8 axes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D29922"/>
                </a:solidFill>
                <a:latin typeface="Source Sans Pro"/>
              </a:rPr>
              <a:t>Processing budget: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13.8 µs remaining for encode/decode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FB950"/>
                </a:solidFill>
                <a:latin typeface="Source Sans Pro"/>
              </a:rPr>
              <a:t>int32 range: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±2.1 billion counts/frame — unlimited resolution</a:t>
            </a:r>
          </a:p>
        </p:txBody>
      </p:sp>
      <p:sp>
        <p:nvSpPr>
          <p:cNvPr id="134" name="l134"/>
          <p:cNvSpPr/>
          <p:nvPr/>
        </p:nvSpPr>
        <p:spPr>
          <a:xfrm>
            <a:off x="6350000" y="27178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1" dirty="0">
                <a:solidFill>
                  <a:srgbClr val="BC8CFF"/>
                </a:solidFill>
                <a:latin typeface="Source Sans Pro"/>
              </a:rPr>
              <a:t>Maximum Axis Capacity per Node</a:t>
            </a:r>
          </a:p>
        </p:txBody>
      </p:sp>
      <p:sp>
        <p:nvSpPr>
          <p:cNvPr id="135" name="t135"/>
          <p:cNvSpPr/>
          <p:nvPr/>
        </p:nvSpPr>
        <p:spPr>
          <a:xfrm>
            <a:off x="6350000" y="2997200"/>
            <a:ext cx="5588000" cy="196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750 bits available − 48 bits overhead = 702 bits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With ~12.5% Hamming overhead → 614 payload bits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614 bits ÷ 32 bits/axis = </a:t>
            </a:r>
            <a:r>
              <a:rPr lang="en-US" sz="1200" b="1" dirty="0">
                <a:solidFill>
                  <a:srgbClr val="BC8CFF"/>
                </a:solidFill>
                <a:latin typeface="Source Sans Pro"/>
              </a:rPr>
              <a:t>up to 19 axes per node at int32</a:t>
            </a:r>
          </a:p>
          <a:p>
            <a:pPr algn="l">
              <a:buFont typeface="Arial"/>
              <a:buChar char="▸"/>
            </a:pPr>
            <a:r>
              <a:rPr lang="en-US" sz="1200" b="1" dirty="0">
                <a:solidFill>
                  <a:srgbClr val="3FB950"/>
                </a:solidFill>
                <a:latin typeface="Source Sans Pro"/>
              </a:rPr>
              <a:t>Standard 8-axis:  </a:t>
            </a:r>
            <a:r>
              <a:rPr lang="en-US" sz="1200" dirty="0">
                <a:solidFill>
                  <a:srgbClr val="D0D7DE"/>
                </a:solidFill>
                <a:latin typeface="Source Sans Pro"/>
              </a:rPr>
              <a:t>fits with room for diagnostics or more axes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Example config: arms (5), neck (7) — </a:t>
            </a:r>
            <a:r>
              <a:rPr lang="en-US" sz="1200" b="1" dirty="0">
                <a:solidFill>
                  <a:srgbClr val="3FB950"/>
                </a:solidFill>
                <a:latin typeface="Source Sans Pro"/>
              </a:rPr>
              <a:t>all fit in one frame at full resolution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Scales to larger figures without protocol changes</a:t>
            </a:r>
          </a:p>
        </p:txBody>
      </p:sp>
      <p:sp>
        <p:nvSpPr>
          <p:cNvPr id="136" name="div"/>
          <p:cNvSpPr/>
          <p:nvPr/>
        </p:nvSpPr>
        <p:spPr>
          <a:xfrm>
            <a:off x="6223000" y="2997200"/>
            <a:ext cx="12700" cy="18796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38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682A0-B81E-F164-7E39-5620E834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Hamming Error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71A89-74C1-0F2C-28D0-7968E9B42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BC8CFF"/>
                </a:solidFill>
                <a:latin typeface="Source Sans Pro"/>
              </a:rPr>
              <a:t>Why Hamming for This Link?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Real-time motion data cannot tolerate retransmission latency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Hamming corrects single-bit errors in-place — no round-trip needed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CRC16 remains as a secondary check for multi-bit burst errors</a:t>
            </a:r>
          </a:p>
          <a:p>
            <a:pPr algn="l">
              <a:buNone/>
            </a:pPr>
            <a:r>
              <a:rPr lang="en-US" sz="1800" b="1" dirty="0">
                <a:solidFill>
                  <a:srgbClr val="BC8CFF"/>
                </a:solidFill>
                <a:latin typeface="Source Sans Pro"/>
              </a:rPr>
              <a:t>Error Handling Strategy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1-bit error: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Hamming corrects automatically, frame accepted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2-bit error: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Hamming detects but cannot correct; CRC confirms, frame dropped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F85149"/>
                </a:solidFill>
                <a:latin typeface="Source Sans Pro"/>
              </a:rPr>
              <a:t>Burst error: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CRC catches, frame rejected; timeout logic engages if sustained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4691C8-BF61-48A2-8C4B-2E9EDFB76DDA}"/>
              </a:ext>
            </a:extLst>
          </p:cNvPr>
          <p:cNvSpPr/>
          <p:nvPr/>
        </p:nvSpPr>
        <p:spPr>
          <a:xfrm>
            <a:off x="0" y="6413500"/>
            <a:ext cx="12192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00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77DA7-B768-0D57-4F0C-15EF21D8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PIO Engine Deep Dive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8DFB0-F2BB-753A-50CA-47C246FDC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39D2C0"/>
                </a:solidFill>
                <a:latin typeface="Source Sans Pro"/>
              </a:rPr>
              <a:t>POC Platform: RP2350 (Pi Pico 2)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Pi Pico 2 is used </a:t>
            </a: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strictly for prototyping and proof-of-concept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Production system will migrate to FPGA once the protocol is validated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Pico 2 allows rapid iteration on protocol and firmware before committing to FPGA design</a:t>
            </a:r>
          </a:p>
          <a:p>
            <a:pPr algn="l">
              <a:buNone/>
            </a:pPr>
            <a:r>
              <a:rPr lang="en-US" sz="1800" b="1" dirty="0">
                <a:solidFill>
                  <a:srgbClr val="39D2C0"/>
                </a:solidFill>
                <a:latin typeface="Source Sans Pro"/>
              </a:rPr>
              <a:t>Why PIO Works for POC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Programmable I/O state machines run independently of CPU cores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Deterministic cycle-accurate bit timing — zero jitter from interrupts or scheduling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RP2350: </a:t>
            </a: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3 PIO blocks x 4 state machines = 12 SMs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DMA channels feed PIO FIFOs — CPU free for Hamming/CRC computation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Written in C using Pico SDK — PIO logic translates directly to FPGA HDL later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91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C923-90A4-5FB2-F3AA-17CC6084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Upstream Protocol (3 Pairs)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A0879-9D4C-FD85-E21C-B1F213DA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3 Upstream Pairs: Encoder Board → Remote Board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Each pair carries serialized frame data via PIO-driven custom protocol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Frame data striped across 3 pairs for increased throughput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Variable axis count per node: 5 (arms) or 7 (neck) A/B encoders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Data Flow per Frame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Step 1: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RS-422 receivers sample A/B encoder inputs from all motors on node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Step 2: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RP2350 computes deltas, encodes Hamming ECC + CRC16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Step 3: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DMA pushes frame bytes into 3 PIO TX FIFOs for parallel transmission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Step 4: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Remote board reassembles frame from 3 PIO RX state machines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D51AB-559A-4B18-9533-3FA95F405F47}"/>
              </a:ext>
            </a:extLst>
          </p:cNvPr>
          <p:cNvSpPr/>
          <p:nvPr/>
        </p:nvSpPr>
        <p:spPr>
          <a:xfrm>
            <a:off x="0" y="6413500"/>
            <a:ext cx="12192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28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C923-90A4-5FB2-F3AA-17CC6084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Encoder Board — TX Frame Sequence</a:t>
            </a:r>
          </a:p>
        </p:txBody>
      </p:sp>
      <p:sp>
        <p:nvSpPr>
          <p:cNvPr id="100" name="c100"/>
          <p:cNvSpPr/>
          <p:nvPr/>
        </p:nvSpPr>
        <p:spPr>
          <a:xfrm>
            <a:off x="304800" y="1485900"/>
            <a:ext cx="381000" cy="381000"/>
          </a:xfrm>
          <a:prstGeom prst="ellipse">
            <a:avLst/>
          </a:prstGeom>
          <a:solidFill>
            <a:srgbClr val="3FB95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1</a:t>
            </a:r>
          </a:p>
        </p:txBody>
      </p:sp>
      <p:sp>
        <p:nvSpPr>
          <p:cNvPr id="101" name="lb101"/>
          <p:cNvSpPr/>
          <p:nvPr/>
        </p:nvSpPr>
        <p:spPr>
          <a:xfrm>
            <a:off x="787400" y="14224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3FB950">
              <a:alpha val="20000"/>
            </a:srgbClr>
          </a:solidFill>
          <a:ln w="9525">
            <a:solidFill>
              <a:srgbClr val="3FB950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FB950"/>
                </a:solidFill>
                <a:latin typeface="Source Sans Pro"/>
              </a:rPr>
              <a:t>Sample Encoders</a:t>
            </a:r>
          </a:p>
        </p:txBody>
      </p:sp>
      <p:sp>
        <p:nvSpPr>
          <p:cNvPr id="102" name="d102"/>
          <p:cNvSpPr/>
          <p:nvPr/>
        </p:nvSpPr>
        <p:spPr>
          <a:xfrm>
            <a:off x="3111500" y="14224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PIO state machines continuously decode A/B quadrature from all motor encoders on this node. Counts update in real-time — no CPU involvement.</a:t>
            </a:r>
          </a:p>
        </p:txBody>
      </p:sp>
      <p:sp>
        <p:nvSpPr>
          <p:cNvPr id="103" name="a103"/>
          <p:cNvSpPr/>
          <p:nvPr/>
        </p:nvSpPr>
        <p:spPr>
          <a:xfrm>
            <a:off x="457200" y="21590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c104"/>
          <p:cNvSpPr/>
          <p:nvPr/>
        </p:nvSpPr>
        <p:spPr>
          <a:xfrm>
            <a:off x="304800" y="2286000"/>
            <a:ext cx="381000" cy="381000"/>
          </a:xfrm>
          <a:prstGeom prst="ellipse">
            <a:avLst/>
          </a:prstGeom>
          <a:solidFill>
            <a:srgbClr val="39D2C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2</a:t>
            </a:r>
          </a:p>
        </p:txBody>
      </p:sp>
      <p:sp>
        <p:nvSpPr>
          <p:cNvPr id="105" name="lb105"/>
          <p:cNvSpPr/>
          <p:nvPr/>
        </p:nvSpPr>
        <p:spPr>
          <a:xfrm>
            <a:off x="787400" y="22225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39D2C0">
              <a:alpha val="20000"/>
            </a:srgbClr>
          </a:solidFill>
          <a:ln w="9525">
            <a:solidFill>
              <a:srgbClr val="39D2C0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9D2C0"/>
                </a:solidFill>
                <a:latin typeface="Source Sans Pro"/>
              </a:rPr>
              <a:t>Snapshot &amp; Compute Deltas</a:t>
            </a:r>
          </a:p>
        </p:txBody>
      </p:sp>
      <p:sp>
        <p:nvSpPr>
          <p:cNvPr id="106" name="d106"/>
          <p:cNvSpPr/>
          <p:nvPr/>
        </p:nvSpPr>
        <p:spPr>
          <a:xfrm>
            <a:off x="3111500" y="22225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At each 25 µs frame tick, CPU atomically reads all PIO counters. Computes signed int32 delta per axis since last snapshot.</a:t>
            </a:r>
          </a:p>
        </p:txBody>
      </p:sp>
      <p:sp>
        <p:nvSpPr>
          <p:cNvPr id="107" name="a107"/>
          <p:cNvSpPr/>
          <p:nvPr/>
        </p:nvSpPr>
        <p:spPr>
          <a:xfrm>
            <a:off x="457200" y="29591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c108"/>
          <p:cNvSpPr/>
          <p:nvPr/>
        </p:nvSpPr>
        <p:spPr>
          <a:xfrm>
            <a:off x="304800" y="3086100"/>
            <a:ext cx="381000" cy="381000"/>
          </a:xfrm>
          <a:prstGeom prst="ellipse">
            <a:avLst/>
          </a:prstGeom>
          <a:solidFill>
            <a:srgbClr val="58A6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3</a:t>
            </a:r>
          </a:p>
        </p:txBody>
      </p:sp>
      <p:sp>
        <p:nvSpPr>
          <p:cNvPr id="109" name="lb109"/>
          <p:cNvSpPr/>
          <p:nvPr/>
        </p:nvSpPr>
        <p:spPr>
          <a:xfrm>
            <a:off x="787400" y="30226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58A6FF">
              <a:alpha val="20000"/>
            </a:srgbClr>
          </a:solidFill>
          <a:ln w="9525">
            <a:solidFill>
              <a:srgbClr val="58A6FF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58A6FF"/>
                </a:solidFill>
                <a:latin typeface="Source Sans Pro"/>
              </a:rPr>
              <a:t>Build Frame</a:t>
            </a:r>
          </a:p>
        </p:txBody>
      </p:sp>
      <p:sp>
        <p:nvSpPr>
          <p:cNvPr id="110" name="d110"/>
          <p:cNvSpPr/>
          <p:nvPr/>
        </p:nvSpPr>
        <p:spPr>
          <a:xfrm>
            <a:off x="3111500" y="30226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Pack header (sync, seq, flags) + 8 axis deltas into a 42-byte frame buffer. Increment sequence counter.</a:t>
            </a:r>
          </a:p>
        </p:txBody>
      </p:sp>
      <p:sp>
        <p:nvSpPr>
          <p:cNvPr id="111" name="a111"/>
          <p:cNvSpPr/>
          <p:nvPr/>
        </p:nvSpPr>
        <p:spPr>
          <a:xfrm>
            <a:off x="457200" y="37592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c112"/>
          <p:cNvSpPr/>
          <p:nvPr/>
        </p:nvSpPr>
        <p:spPr>
          <a:xfrm>
            <a:off x="304800" y="3886200"/>
            <a:ext cx="381000" cy="381000"/>
          </a:xfrm>
          <a:prstGeom prst="ellipse">
            <a:avLst/>
          </a:prstGeom>
          <a:solidFill>
            <a:srgbClr val="BC8C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4</a:t>
            </a:r>
          </a:p>
        </p:txBody>
      </p:sp>
      <p:sp>
        <p:nvSpPr>
          <p:cNvPr id="113" name="lb113"/>
          <p:cNvSpPr/>
          <p:nvPr/>
        </p:nvSpPr>
        <p:spPr>
          <a:xfrm>
            <a:off x="787400" y="38227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BC8CFF">
              <a:alpha val="20000"/>
            </a:srgbClr>
          </a:solidFill>
          <a:ln w="9525">
            <a:solidFill>
              <a:srgbClr val="BC8CFF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BC8CFF"/>
                </a:solidFill>
                <a:latin typeface="Source Sans Pro"/>
              </a:rPr>
              <a:t>Encode ECC + CRC</a:t>
            </a:r>
          </a:p>
        </p:txBody>
      </p:sp>
      <p:sp>
        <p:nvSpPr>
          <p:cNvPr id="114" name="d114"/>
          <p:cNvSpPr/>
          <p:nvPr/>
        </p:nvSpPr>
        <p:spPr>
          <a:xfrm>
            <a:off x="3111500" y="38227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Compute Hamming SECDED parity over payload bytes. Append Hamming ECC (4B) and CRC16-CCITT (2B) to frame.</a:t>
            </a:r>
          </a:p>
        </p:txBody>
      </p:sp>
      <p:sp>
        <p:nvSpPr>
          <p:cNvPr id="115" name="a115"/>
          <p:cNvSpPr/>
          <p:nvPr/>
        </p:nvSpPr>
        <p:spPr>
          <a:xfrm>
            <a:off x="457200" y="45593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c116"/>
          <p:cNvSpPr/>
          <p:nvPr/>
        </p:nvSpPr>
        <p:spPr>
          <a:xfrm>
            <a:off x="304800" y="4686300"/>
            <a:ext cx="381000" cy="381000"/>
          </a:xfrm>
          <a:prstGeom prst="ellipse">
            <a:avLst/>
          </a:prstGeom>
          <a:solidFill>
            <a:srgbClr val="D29922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5</a:t>
            </a:r>
          </a:p>
        </p:txBody>
      </p:sp>
      <p:sp>
        <p:nvSpPr>
          <p:cNvPr id="117" name="lb117"/>
          <p:cNvSpPr/>
          <p:nvPr/>
        </p:nvSpPr>
        <p:spPr>
          <a:xfrm>
            <a:off x="787400" y="46228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D29922">
              <a:alpha val="20000"/>
            </a:srgbClr>
          </a:solidFill>
          <a:ln w="9525">
            <a:solidFill>
              <a:srgbClr val="D29922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D29922"/>
                </a:solidFill>
                <a:latin typeface="Source Sans Pro"/>
              </a:rPr>
              <a:t>Stripe &amp; Serialize</a:t>
            </a:r>
          </a:p>
        </p:txBody>
      </p:sp>
      <p:sp>
        <p:nvSpPr>
          <p:cNvPr id="118" name="d118"/>
          <p:cNvSpPr/>
          <p:nvPr/>
        </p:nvSpPr>
        <p:spPr>
          <a:xfrm>
            <a:off x="3111500" y="46228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DMA splits frame into 3 equal stripes (14 bytes each). Each stripe is pushed into a separate PIO TX FIFO.</a:t>
            </a:r>
          </a:p>
        </p:txBody>
      </p:sp>
      <p:sp>
        <p:nvSpPr>
          <p:cNvPr id="119" name="a119"/>
          <p:cNvSpPr/>
          <p:nvPr/>
        </p:nvSpPr>
        <p:spPr>
          <a:xfrm>
            <a:off x="457200" y="53594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0" name="c120"/>
          <p:cNvSpPr/>
          <p:nvPr/>
        </p:nvSpPr>
        <p:spPr>
          <a:xfrm>
            <a:off x="304800" y="5486400"/>
            <a:ext cx="381000" cy="381000"/>
          </a:xfrm>
          <a:prstGeom prst="ellipse">
            <a:avLst/>
          </a:prstGeom>
          <a:solidFill>
            <a:srgbClr val="F85149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6</a:t>
            </a:r>
          </a:p>
        </p:txBody>
      </p:sp>
      <p:sp>
        <p:nvSpPr>
          <p:cNvPr id="121" name="lb121"/>
          <p:cNvSpPr/>
          <p:nvPr/>
        </p:nvSpPr>
        <p:spPr>
          <a:xfrm>
            <a:off x="787400" y="54229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F85149">
              <a:alpha val="20000"/>
            </a:srgbClr>
          </a:solidFill>
          <a:ln w="9525">
            <a:solidFill>
              <a:srgbClr val="F85149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F85149"/>
                </a:solidFill>
                <a:latin typeface="Source Sans Pro"/>
              </a:rPr>
              <a:t>Transmit</a:t>
            </a:r>
          </a:p>
        </p:txBody>
      </p:sp>
      <p:sp>
        <p:nvSpPr>
          <p:cNvPr id="122" name="d122"/>
          <p:cNvSpPr/>
          <p:nvPr/>
        </p:nvSpPr>
        <p:spPr>
          <a:xfrm>
            <a:off x="3111500" y="54229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3 PIO state machines clock out data + source clock simultaneously over 3 RS-422 differential pairs. Wire time: 11.2 µs.</a:t>
            </a:r>
          </a:p>
        </p:txBody>
      </p:sp>
      <p:sp>
        <p:nvSpPr>
          <p:cNvPr id="123" name="m123"/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m124"/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m125"/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6" name="timing"/>
          <p:cNvSpPr/>
          <p:nvPr/>
        </p:nvSpPr>
        <p:spPr>
          <a:xfrm>
            <a:off x="304800" y="6286500"/>
            <a:ext cx="1092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Full cycle repeats every 25 µs  —  Steps 1–4 run on CPU cores  —  Steps 5–6 run on PIO + DMA (zero CPU)</a:t>
            </a:r>
          </a:p>
        </p:txBody>
      </p:sp>
    </p:spTree>
    <p:extLst>
      <p:ext uri="{BB962C8B-B14F-4D97-AF65-F5344CB8AC3E}">
        <p14:creationId xmlns:p14="http://schemas.microsoft.com/office/powerpoint/2010/main" val="3862346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C923-90A4-5FB2-F3AA-17CC6084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Remote Board — RX Frame Sequence</a:t>
            </a:r>
          </a:p>
        </p:txBody>
      </p:sp>
      <p:sp>
        <p:nvSpPr>
          <p:cNvPr id="200" name="c200"/>
          <p:cNvSpPr/>
          <p:nvPr/>
        </p:nvSpPr>
        <p:spPr>
          <a:xfrm>
            <a:off x="304800" y="1485900"/>
            <a:ext cx="381000" cy="381000"/>
          </a:xfrm>
          <a:prstGeom prst="ellipse">
            <a:avLst/>
          </a:prstGeom>
          <a:solidFill>
            <a:srgbClr val="58A6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1</a:t>
            </a:r>
          </a:p>
        </p:txBody>
      </p:sp>
      <p:sp>
        <p:nvSpPr>
          <p:cNvPr id="201" name="lb201"/>
          <p:cNvSpPr/>
          <p:nvPr/>
        </p:nvSpPr>
        <p:spPr>
          <a:xfrm>
            <a:off x="787400" y="14224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58A6FF">
              <a:alpha val="20000"/>
            </a:srgbClr>
          </a:solidFill>
          <a:ln w="9525">
            <a:solidFill>
              <a:srgbClr val="58A6FF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58A6FF"/>
                </a:solidFill>
                <a:latin typeface="Source Sans Pro"/>
              </a:rPr>
              <a:t>Receive &amp; Sync</a:t>
            </a:r>
          </a:p>
        </p:txBody>
      </p:sp>
      <p:sp>
        <p:nvSpPr>
          <p:cNvPr id="202" name="d202"/>
          <p:cNvSpPr/>
          <p:nvPr/>
        </p:nvSpPr>
        <p:spPr>
          <a:xfrm>
            <a:off x="3111500" y="14224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3 PIO RX state machines sample incoming data on each source-clock edge. Preamble detector locks to sync bytes (0xA5, 0x5A) on each pair.</a:t>
            </a:r>
          </a:p>
        </p:txBody>
      </p:sp>
      <p:sp>
        <p:nvSpPr>
          <p:cNvPr id="203" name="a203"/>
          <p:cNvSpPr/>
          <p:nvPr/>
        </p:nvSpPr>
        <p:spPr>
          <a:xfrm>
            <a:off x="457200" y="21590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4" name="c204"/>
          <p:cNvSpPr/>
          <p:nvPr/>
        </p:nvSpPr>
        <p:spPr>
          <a:xfrm>
            <a:off x="304800" y="2286000"/>
            <a:ext cx="381000" cy="381000"/>
          </a:xfrm>
          <a:prstGeom prst="ellipse">
            <a:avLst/>
          </a:prstGeom>
          <a:solidFill>
            <a:srgbClr val="39D2C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2</a:t>
            </a:r>
          </a:p>
        </p:txBody>
      </p:sp>
      <p:sp>
        <p:nvSpPr>
          <p:cNvPr id="205" name="lb205"/>
          <p:cNvSpPr/>
          <p:nvPr/>
        </p:nvSpPr>
        <p:spPr>
          <a:xfrm>
            <a:off x="787400" y="22225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39D2C0">
              <a:alpha val="20000"/>
            </a:srgbClr>
          </a:solidFill>
          <a:ln w="9525">
            <a:solidFill>
              <a:srgbClr val="39D2C0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9D2C0"/>
                </a:solidFill>
                <a:latin typeface="Source Sans Pro"/>
              </a:rPr>
              <a:t>Reassemble Frame</a:t>
            </a:r>
          </a:p>
        </p:txBody>
      </p:sp>
      <p:sp>
        <p:nvSpPr>
          <p:cNvPr id="206" name="d206"/>
          <p:cNvSpPr/>
          <p:nvPr/>
        </p:nvSpPr>
        <p:spPr>
          <a:xfrm>
            <a:off x="3111500" y="22225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DMA collects stripe data from 3 PIO RX FIFOs. Interleaved bytes are de-striped back into the original 42-byte frame buffer.</a:t>
            </a:r>
          </a:p>
        </p:txBody>
      </p:sp>
      <p:sp>
        <p:nvSpPr>
          <p:cNvPr id="207" name="a207"/>
          <p:cNvSpPr/>
          <p:nvPr/>
        </p:nvSpPr>
        <p:spPr>
          <a:xfrm>
            <a:off x="457200" y="29591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8" name="c208"/>
          <p:cNvSpPr/>
          <p:nvPr/>
        </p:nvSpPr>
        <p:spPr>
          <a:xfrm>
            <a:off x="304800" y="3086100"/>
            <a:ext cx="381000" cy="381000"/>
          </a:xfrm>
          <a:prstGeom prst="ellipse">
            <a:avLst/>
          </a:prstGeom>
          <a:solidFill>
            <a:srgbClr val="F85149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3</a:t>
            </a:r>
          </a:p>
        </p:txBody>
      </p:sp>
      <p:sp>
        <p:nvSpPr>
          <p:cNvPr id="209" name="lb209"/>
          <p:cNvSpPr/>
          <p:nvPr/>
        </p:nvSpPr>
        <p:spPr>
          <a:xfrm>
            <a:off x="787400" y="30226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F85149">
              <a:alpha val="20000"/>
            </a:srgbClr>
          </a:solidFill>
          <a:ln w="9525">
            <a:solidFill>
              <a:srgbClr val="F85149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F85149"/>
                </a:solidFill>
                <a:latin typeface="Source Sans Pro"/>
              </a:rPr>
              <a:t>Verify CRC16</a:t>
            </a:r>
          </a:p>
        </p:txBody>
      </p:sp>
      <p:sp>
        <p:nvSpPr>
          <p:cNvPr id="210" name="d210"/>
          <p:cNvSpPr/>
          <p:nvPr/>
        </p:nvSpPr>
        <p:spPr>
          <a:xfrm>
            <a:off x="3111500" y="30226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CRC16-CCITT computed over received data bytes and compared to the frame's CRC field. Mismatch → frame rejected, error counter incremented.</a:t>
            </a:r>
          </a:p>
        </p:txBody>
      </p:sp>
      <p:sp>
        <p:nvSpPr>
          <p:cNvPr id="211" name="a211"/>
          <p:cNvSpPr/>
          <p:nvPr/>
        </p:nvSpPr>
        <p:spPr>
          <a:xfrm>
            <a:off x="457200" y="37592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2" name="c212"/>
          <p:cNvSpPr/>
          <p:nvPr/>
        </p:nvSpPr>
        <p:spPr>
          <a:xfrm>
            <a:off x="304800" y="3886200"/>
            <a:ext cx="381000" cy="381000"/>
          </a:xfrm>
          <a:prstGeom prst="ellipse">
            <a:avLst/>
          </a:prstGeom>
          <a:solidFill>
            <a:srgbClr val="BC8C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4</a:t>
            </a:r>
          </a:p>
        </p:txBody>
      </p:sp>
      <p:sp>
        <p:nvSpPr>
          <p:cNvPr id="213" name="lb213"/>
          <p:cNvSpPr/>
          <p:nvPr/>
        </p:nvSpPr>
        <p:spPr>
          <a:xfrm>
            <a:off x="787400" y="38227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BC8CFF">
              <a:alpha val="20000"/>
            </a:srgbClr>
          </a:solidFill>
          <a:ln w="9525">
            <a:solidFill>
              <a:srgbClr val="BC8CFF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BC8CFF"/>
                </a:solidFill>
                <a:latin typeface="Source Sans Pro"/>
              </a:rPr>
              <a:t>Hamming ECC Correct</a:t>
            </a:r>
          </a:p>
        </p:txBody>
      </p:sp>
      <p:sp>
        <p:nvSpPr>
          <p:cNvPr id="214" name="d214"/>
          <p:cNvSpPr/>
          <p:nvPr/>
        </p:nvSpPr>
        <p:spPr>
          <a:xfrm>
            <a:off x="3111500" y="38227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SECDED Hamming check on payload. Single-bit errors corrected in-place automatically. Double-bit errors detected → frame dropped with CRC confirmation.</a:t>
            </a:r>
          </a:p>
        </p:txBody>
      </p:sp>
      <p:sp>
        <p:nvSpPr>
          <p:cNvPr id="215" name="a215"/>
          <p:cNvSpPr/>
          <p:nvPr/>
        </p:nvSpPr>
        <p:spPr>
          <a:xfrm>
            <a:off x="457200" y="45593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6" name="c216"/>
          <p:cNvSpPr/>
          <p:nvPr/>
        </p:nvSpPr>
        <p:spPr>
          <a:xfrm>
            <a:off x="304800" y="4686300"/>
            <a:ext cx="381000" cy="381000"/>
          </a:xfrm>
          <a:prstGeom prst="ellipse">
            <a:avLst/>
          </a:prstGeom>
          <a:solidFill>
            <a:srgbClr val="D29922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5</a:t>
            </a:r>
          </a:p>
        </p:txBody>
      </p:sp>
      <p:sp>
        <p:nvSpPr>
          <p:cNvPr id="217" name="lb217"/>
          <p:cNvSpPr/>
          <p:nvPr/>
        </p:nvSpPr>
        <p:spPr>
          <a:xfrm>
            <a:off x="787400" y="46228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D29922">
              <a:alpha val="20000"/>
            </a:srgbClr>
          </a:solidFill>
          <a:ln w="9525">
            <a:solidFill>
              <a:srgbClr val="D29922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D29922"/>
                </a:solidFill>
                <a:latin typeface="Source Sans Pro"/>
              </a:rPr>
              <a:t>Apply Deltas</a:t>
            </a:r>
          </a:p>
        </p:txBody>
      </p:sp>
      <p:sp>
        <p:nvSpPr>
          <p:cNvPr id="218" name="d218"/>
          <p:cNvSpPr/>
          <p:nvPr/>
        </p:nvSpPr>
        <p:spPr>
          <a:xfrm>
            <a:off x="3111500" y="46228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Validated int32 deltas added to each axis position accumulator. Sequence number checked for gaps — missed frames logged to diagnostics.</a:t>
            </a:r>
          </a:p>
        </p:txBody>
      </p:sp>
      <p:sp>
        <p:nvSpPr>
          <p:cNvPr id="219" name="a219"/>
          <p:cNvSpPr/>
          <p:nvPr/>
        </p:nvSpPr>
        <p:spPr>
          <a:xfrm>
            <a:off x="457200" y="5359400"/>
            <a:ext cx="76200" cy="635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0" name="c220"/>
          <p:cNvSpPr/>
          <p:nvPr/>
        </p:nvSpPr>
        <p:spPr>
          <a:xfrm>
            <a:off x="304800" y="5486400"/>
            <a:ext cx="381000" cy="381000"/>
          </a:xfrm>
          <a:prstGeom prst="ellipse">
            <a:avLst/>
          </a:prstGeom>
          <a:solidFill>
            <a:srgbClr val="3FB95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0D1117"/>
                </a:solidFill>
                <a:latin typeface="Source Sans Pro"/>
              </a:rPr>
              <a:t>6</a:t>
            </a:r>
          </a:p>
        </p:txBody>
      </p:sp>
      <p:sp>
        <p:nvSpPr>
          <p:cNvPr id="221" name="lb221"/>
          <p:cNvSpPr/>
          <p:nvPr/>
        </p:nvSpPr>
        <p:spPr>
          <a:xfrm>
            <a:off x="787400" y="5422900"/>
            <a:ext cx="2286000" cy="736600"/>
          </a:xfrm>
          <a:prstGeom prst="roundRect">
            <a:avLst>
              <a:gd name="adj" fmla="val 12000"/>
            </a:avLst>
          </a:prstGeom>
          <a:solidFill>
            <a:srgbClr val="3FB950">
              <a:alpha val="20000"/>
            </a:srgbClr>
          </a:solidFill>
          <a:ln w="9525">
            <a:solidFill>
              <a:srgbClr val="3FB950"/>
            </a:solidFill>
          </a:ln>
        </p:spPr>
        <p:txBody>
          <a:bodyPr wrap="square" lIns="54000" tIns="0" rIns="36000" bIns="0" anchor="ctr"/>
          <a:lstStyle/>
          <a:p>
            <a:pPr algn="l">
              <a:buNone/>
            </a:pPr>
            <a:r>
              <a:rPr lang="en-US" sz="1400" b="1" dirty="0">
                <a:solidFill>
                  <a:srgbClr val="3FB950"/>
                </a:solidFill>
                <a:latin typeface="Source Sans Pro"/>
              </a:rPr>
              <a:t>Regenerate A/B Pulses</a:t>
            </a:r>
          </a:p>
        </p:txBody>
      </p:sp>
      <p:sp>
        <p:nvSpPr>
          <p:cNvPr id="222" name="d222"/>
          <p:cNvSpPr/>
          <p:nvPr/>
        </p:nvSpPr>
        <p:spPr>
          <a:xfrm>
            <a:off x="3111500" y="5422900"/>
            <a:ext cx="8763000" cy="73660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18000" bIns="0" anchor="ctr"/>
          <a:lstStyle/>
          <a:p>
            <a:pPr algn="l">
              <a:buNone/>
            </a:pPr>
            <a:r>
              <a:rPr lang="en-US" sz="1200" dirty="0">
                <a:solidFill>
                  <a:srgbClr val="D0D7DE"/>
                </a:solidFill>
                <a:latin typeface="Source Sans Pro"/>
              </a:rPr>
              <a:t>PIO state machines step the A/B quadrature outputs by the delta count for each axis. Drives see electrically identical encoder signals — zero change required.</a:t>
            </a:r>
          </a:p>
        </p:txBody>
      </p:sp>
      <p:sp>
        <p:nvSpPr>
          <p:cNvPr id="223" name="m223"/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4" name="m224"/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" name="m225"/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6E768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6" name="timing"/>
          <p:cNvSpPr/>
          <p:nvPr/>
        </p:nvSpPr>
        <p:spPr>
          <a:xfrm>
            <a:off x="304800" y="6286500"/>
            <a:ext cx="1092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100" dirty="0">
                <a:solidFill>
                  <a:srgbClr val="6E7681"/>
                </a:solidFill>
                <a:latin typeface="Source Sans Pro"/>
              </a:rPr>
              <a:t>Steps 1–2 run on PIO + DMA (zero CPU)  —  Steps 3–5 run on CPU cores  —  Step 6 runs on PIO output state machines</a:t>
            </a:r>
          </a:p>
        </p:txBody>
      </p:sp>
    </p:spTree>
    <p:extLst>
      <p:ext uri="{BB962C8B-B14F-4D97-AF65-F5344CB8AC3E}">
        <p14:creationId xmlns:p14="http://schemas.microsoft.com/office/powerpoint/2010/main" val="1058382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7A516-0F80-2070-A897-3E7D63B5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Downstream Protocol (1 Pair)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52644-BC98-3753-7868-19AF3F531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1 Downstream Pair: Remote Board → Encoder Board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Low-bandwidth return channel for acknowledgment and status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Single differential pair is sufficient — response data is much smaller than encoder data</a:t>
            </a:r>
          </a:p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Downstream Payload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Frame ACK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Sequence acknowledgment for flow control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Status flags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Remote board health, drive acceptance status, error counters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Configuration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Runtime parameter updates (future expansion)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Heartbeat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Confirms remote board is alive — feeds encoder board watchdog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8FA46E-4E82-4235-9B31-846503370E23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BC8C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8E7F57-440B-49CB-BF74-F95C963AB574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BC8C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4C14CB1-A8CF-40E6-BF16-DFA10C0E0780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BC8C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62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556B-724D-8F0E-BF1D-3D6E3E60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Timing &amp; Performance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6B7F7-B4D4-5CD7-FE1C-DBA6C0719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Key Timing Parameters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POC frame period: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50 µs (20 kHz) — current bench target on Pi Pico 2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Production target:  25 µs (40 kHz)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— FPGA enables tighter frame period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Target baud: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10 Mbps per pair (RS-422 differential)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Standard frame: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42 bytes (336 bits) — 8 axes × int32 per node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39D2C0"/>
                </a:solidFill>
                <a:latin typeface="Source Sans Pro"/>
              </a:rPr>
              <a:t>Comm timeout: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250 µs (10 missed frames triggers fault)</a:t>
            </a:r>
          </a:p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Production Bandwidth Budget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3 pairs × 10 Mbps =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30 Mbps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aggregate — 336 bits/frame uses 44.8%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Wire time: 11.2 µs — leaves 13.8 µs for encode, decode, and processing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Max capacity: </a:t>
            </a:r>
            <a:r>
              <a:rPr lang="en-US" sz="1600" b="1" dirty="0">
                <a:solidFill>
                  <a:srgbClr val="BC8CFF"/>
                </a:solidFill>
                <a:latin typeface="Source Sans Pro"/>
              </a:rPr>
              <a:t>up to 19 axes per node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at int32 within 25 µs budget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7E53B1-9AB0-4B3F-97E7-98E9A09730BF}"/>
              </a:ext>
            </a:extLst>
          </p:cNvPr>
          <p:cNvSpPr/>
          <p:nvPr/>
        </p:nvSpPr>
        <p:spPr>
          <a:xfrm>
            <a:off x="0" y="6413500"/>
            <a:ext cx="12192000" cy="38100"/>
          </a:xfrm>
          <a:prstGeom prst="rect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84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556B-724D-8F0E-BF1D-3D6E3E60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Speed vs.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6B7F7-B4D4-5CD7-FE1C-DBA6C0719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40 kHz Is Already Generous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Animatronic show motions are choreographed and slow relative to servo loop rates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25 µs frame period is far faster than the mechanical time constants of these joints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 single dropped frame is absorbed by the next update 25 µs later —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the speed problem is already solved</a:t>
            </a:r>
          </a:p>
          <a:p>
            <a:pPr algn="l">
              <a:buNone/>
            </a:pPr>
            <a:r>
              <a:rPr lang="en-US" sz="1800" b="1" dirty="0">
                <a:solidFill>
                  <a:srgbClr val="F85149"/>
                </a:solidFill>
                <a:latin typeface="Source Sans Pro"/>
              </a:rPr>
              <a:t>The Real Metric: Reliability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POC bench shows </a:t>
            </a: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92% packet success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on GPIO jumper wires without ECC — getting to 99.99%+ matters more than pushing speed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Hamming ECC + CRC16 + RS-422 differential on a real PCB will close this gap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~4× bandwidth headroom means ECC overhead fits without sacrificing frame rate</a:t>
            </a:r>
          </a:p>
          <a:p>
            <a:pPr algn="l">
              <a:buNone/>
            </a:pPr>
            <a:r>
              <a:rPr lang="en-US" sz="1800" b="1" dirty="0">
                <a:solidFill>
                  <a:srgbClr val="BC8CFF"/>
                </a:solidFill>
                <a:latin typeface="Source Sans Pro"/>
              </a:rPr>
              <a:t>What FPGA Buys (It's Not Speed)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BC8CFF"/>
                </a:solidFill>
                <a:latin typeface="Source Sans Pro"/>
              </a:rPr>
              <a:t>Determinism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Pure parallel logic — no OS, no interrupt latency, no firmware edge cases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BC8CFF"/>
                </a:solidFill>
                <a:latin typeface="Source Sans Pro"/>
              </a:rPr>
              <a:t>True parallelism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All encoder channels decoded simultaneously in dedicated fabric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BC8CFF"/>
                </a:solidFill>
                <a:latin typeface="Source Sans Pro"/>
              </a:rPr>
              <a:t>Production reliability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No stack overflows, no memory leaks — hardware can't crash like firmware</a:t>
            </a:r>
          </a:p>
        </p:txBody>
      </p:sp>
      <p:sp>
        <p:nvSpPr>
          <p:cNvPr id="6" name="Oval 12">
            <a:extLst>
              <a:ext uri="{FF2B5EF4-FFF2-40B4-BE49-F238E27FC236}">
                <a16:creationId xmlns:a16="http://schemas.microsoft.com/office/drawing/2014/main" id="{C7FC1EBE-DC98-49A3-9C7B-A2E90204750E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6E768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13">
            <a:extLst>
              <a:ext uri="{FF2B5EF4-FFF2-40B4-BE49-F238E27FC236}">
                <a16:creationId xmlns:a16="http://schemas.microsoft.com/office/drawing/2014/main" id="{836E88E1-3EF1-4330-82BA-AE95A0F00469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6E768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Oval 14">
            <a:extLst>
              <a:ext uri="{FF2B5EF4-FFF2-40B4-BE49-F238E27FC236}">
                <a16:creationId xmlns:a16="http://schemas.microsoft.com/office/drawing/2014/main" id="{32CEF77A-7D25-4170-8264-E161283CF3AA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6E768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4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2B63-DA67-7314-A73C-AD30F8B8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Fault Handling &amp;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FDEF-F168-25E1-4521-A29B4BE7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F85149"/>
                </a:solidFill>
                <a:latin typeface="Source Sans Pro"/>
              </a:rPr>
              <a:t>Fault Detection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Comms timeout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No valid frame for &gt;500 µs → stop pulse regeneration, assert fault pin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CRC burst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Keep last valid state, continue timeout monitoring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D29922"/>
                </a:solidFill>
                <a:latin typeface="Source Sans Pro"/>
              </a:rPr>
              <a:t>Seq gap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Missed frame counter increments; logged for diagnostics</a:t>
            </a:r>
          </a:p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Recovery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Require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4 consecutive valid frames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before clearing fault state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Prevents flapping during intermittent cable issues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Hamming corrections logged but do not trigger fault — they are transparent repairs</a:t>
            </a:r>
          </a:p>
          <a:p>
            <a:pPr algn="l">
              <a:buFont typeface="Arial"/>
              <a:buChar char="▸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All error counters exposed via downstream response for monitoring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79E6B2-A882-478D-8A20-2C8ACD677050}"/>
              </a:ext>
            </a:extLst>
          </p:cNvPr>
          <p:cNvSpPr/>
          <p:nvPr/>
        </p:nvSpPr>
        <p:spPr>
          <a:xfrm>
            <a:off x="11442700" y="6223000"/>
            <a:ext cx="228600" cy="228600"/>
          </a:xfrm>
          <a:prstGeom prst="ellipse">
            <a:avLst/>
          </a:prstGeom>
          <a:solidFill>
            <a:srgbClr val="F8514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BF8AF8-0957-4CEF-B94F-176416560FCE}"/>
              </a:ext>
            </a:extLst>
          </p:cNvPr>
          <p:cNvSpPr/>
          <p:nvPr/>
        </p:nvSpPr>
        <p:spPr>
          <a:xfrm>
            <a:off x="11391900" y="6159500"/>
            <a:ext cx="152400" cy="152400"/>
          </a:xfrm>
          <a:prstGeom prst="ellipse">
            <a:avLst/>
          </a:prstGeom>
          <a:solidFill>
            <a:srgbClr val="F8514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AC26F56-BA3E-437E-A9AA-68C7A2761C12}"/>
              </a:ext>
            </a:extLst>
          </p:cNvPr>
          <p:cNvSpPr/>
          <p:nvPr/>
        </p:nvSpPr>
        <p:spPr>
          <a:xfrm>
            <a:off x="11569700" y="6159500"/>
            <a:ext cx="152400" cy="152400"/>
          </a:xfrm>
          <a:prstGeom prst="ellipse">
            <a:avLst/>
          </a:prstGeom>
          <a:solidFill>
            <a:srgbClr val="F8514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15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2B63-DA67-7314-A73C-AD30F8B8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Current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FDEF-F168-25E1-4521-A29B4BE7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Bench Test Results (GPIO Jumper Wires, Arduino C Firmware)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Link speed: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5 Mbit/s source-synchronous serial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Packet success: 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92%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 (before Hamming ECC — expected to improve significantly)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Latency:  </a:t>
            </a:r>
            <a:r>
              <a:rPr lang="en-US" sz="1600" b="1" dirty="0">
                <a:solidFill>
                  <a:srgbClr val="3FB950"/>
                </a:solidFill>
                <a:latin typeface="Source Sans Pro"/>
              </a:rPr>
              <a:t>&lt;2 ms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  end-to-end</a:t>
            </a:r>
          </a:p>
          <a:p>
            <a:pPr algn="l">
              <a:buFont typeface="Arial"/>
              <a:buChar char="▸"/>
            </a:pPr>
            <a:r>
              <a:rPr lang="en-US" sz="1600" b="1" dirty="0">
                <a:solidFill>
                  <a:srgbClr val="58A6FF"/>
                </a:solidFill>
                <a:latin typeface="Source Sans Pro"/>
              </a:rPr>
              <a:t>Encoder decode:  </a:t>
            </a:r>
            <a:r>
              <a:rPr lang="en-US" sz="1600" dirty="0">
                <a:solidFill>
                  <a:srgbClr val="D0D7DE"/>
                </a:solidFill>
                <a:latin typeface="Source Sans Pro"/>
              </a:rPr>
              <a:t>4-channel PIO quadrature decode verified, counts propagating master to slave</a:t>
            </a:r>
          </a:p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Completed Milestones</a:t>
            </a:r>
          </a:p>
          <a:p>
            <a:pPr algn="l">
              <a:buFont typeface="Arial"/>
              <a:buChar char="✓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RP2040 PIO quadrature encoder decode x4</a:t>
            </a:r>
          </a:p>
          <a:p>
            <a:pPr algn="l">
              <a:buFont typeface="Arial"/>
              <a:buChar char="✓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5 Mbit/s source-synchronous PIO serial link</a:t>
            </a:r>
          </a:p>
          <a:p>
            <a:pPr algn="l">
              <a:buFont typeface="Arial"/>
              <a:buChar char="✓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CRC-16 packet framing with preamble sync</a:t>
            </a:r>
          </a:p>
          <a:p>
            <a:pPr algn="l">
              <a:buFont typeface="Arial"/>
              <a:buChar char="✓"/>
            </a:pPr>
            <a:r>
              <a:rPr lang="en-US" sz="1600" dirty="0">
                <a:solidFill>
                  <a:srgbClr val="D0D7DE"/>
                </a:solidFill>
                <a:latin typeface="Source Sans Pro"/>
              </a:rPr>
              <a:t>Live OLED display on both master and slave nodes</a:t>
            </a:r>
          </a:p>
        </p:txBody>
      </p:sp>
      <p:pic>
        <p:nvPicPr>
          <p:cNvPr id="4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231EF7-693E-4D0E-885B-49E0836DFA2E}"/>
              </a:ext>
            </a:extLst>
          </p:cNvPr>
          <p:cNvSpPr/>
          <p:nvPr/>
        </p:nvSpPr>
        <p:spPr>
          <a:xfrm>
            <a:off x="457200" y="1498600"/>
            <a:ext cx="1524000" cy="38100"/>
          </a:xfrm>
          <a:prstGeom prst="rect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24C0F4-2808-4569-9A1F-5D2B1C6D1754}"/>
              </a:ext>
            </a:extLst>
          </p:cNvPr>
          <p:cNvSpPr/>
          <p:nvPr/>
        </p:nvSpPr>
        <p:spPr>
          <a:xfrm>
            <a:off x="11430000" y="5943600"/>
            <a:ext cx="101600" cy="101600"/>
          </a:xfrm>
          <a:prstGeom prst="ellipse">
            <a:avLst/>
          </a:prstGeom>
          <a:solidFill>
            <a:srgbClr val="58A6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7567F0-1077-491E-8F6C-30F05FC4D1B0}"/>
              </a:ext>
            </a:extLst>
          </p:cNvPr>
          <p:cNvSpPr/>
          <p:nvPr/>
        </p:nvSpPr>
        <p:spPr>
          <a:xfrm>
            <a:off x="11633200" y="5943600"/>
            <a:ext cx="101600" cy="101600"/>
          </a:xfrm>
          <a:prstGeom prst="ellipse">
            <a:avLst/>
          </a:prstGeom>
          <a:solidFill>
            <a:srgbClr val="39D2C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C52B06F-0FC6-4F44-AF3D-2CDB7EA659AF}"/>
              </a:ext>
            </a:extLst>
          </p:cNvPr>
          <p:cNvSpPr/>
          <p:nvPr/>
        </p:nvSpPr>
        <p:spPr>
          <a:xfrm>
            <a:off x="11836400" y="5943600"/>
            <a:ext cx="101600" cy="101600"/>
          </a:xfrm>
          <a:prstGeom prst="ellipse">
            <a:avLst/>
          </a:prstGeom>
          <a:solidFill>
            <a:srgbClr val="3FB9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63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39D0C-8C73-7D40-5CC7-3C5ECDC16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Bring-Up &amp; Validation Plan</a:t>
            </a:r>
          </a:p>
        </p:txBody>
      </p:sp>
      <p:sp>
        <p:nvSpPr>
          <p:cNvPr id="500" name="circle0"/>
          <p:cNvSpPr/>
          <p:nvPr/>
        </p:nvSpPr>
        <p:spPr>
          <a:xfrm>
            <a:off x="450000" y="1400000"/>
            <a:ext cx="420000" cy="420000"/>
          </a:xfrm>
          <a:prstGeom prst="ellipse">
            <a:avLst/>
          </a:prstGeom>
          <a:solidFill>
            <a:srgbClr val="58A6FF">
              <a:alpha val="20000"/>
            </a:srgbClr>
          </a:solidFill>
          <a:ln w="19050">
            <a:solidFill>
              <a:srgbClr val="58A6FF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58A6FF"/>
                </a:solidFill>
                <a:latin typeface="Rajdhani"/>
              </a:rPr>
              <a:t>A</a:t>
            </a:r>
          </a:p>
        </p:txBody>
      </p:sp>
      <p:sp>
        <p:nvSpPr>
          <p:cNvPr id="501" name="card0"/>
          <p:cNvSpPr/>
          <p:nvPr/>
        </p:nvSpPr>
        <p:spPr>
          <a:xfrm>
            <a:off x="930000" y="140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58A6FF"/>
                </a:solidFill>
                <a:latin typeface="Rajdhani"/>
              </a:rPr>
              <a:t>Pre-Power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Visual inspection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Continuity checks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Polarity verification</a:t>
            </a:r>
          </a:p>
        </p:txBody>
      </p:sp>
      <p:sp>
        <p:nvSpPr>
          <p:cNvPr id="502" name="circle1"/>
          <p:cNvSpPr/>
          <p:nvPr/>
        </p:nvSpPr>
        <p:spPr>
          <a:xfrm>
            <a:off x="4200000" y="1400000"/>
            <a:ext cx="420000" cy="420000"/>
          </a:xfrm>
          <a:prstGeom prst="ellipse">
            <a:avLst/>
          </a:prstGeom>
          <a:solidFill>
            <a:srgbClr val="39D2C0">
              <a:alpha val="20000"/>
            </a:srgbClr>
          </a:solidFill>
          <a:ln w="19050">
            <a:solidFill>
              <a:srgbClr val="39D2C0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39D2C0"/>
                </a:solidFill>
                <a:latin typeface="Rajdhani"/>
              </a:rPr>
              <a:t>B</a:t>
            </a:r>
          </a:p>
        </p:txBody>
      </p:sp>
      <p:sp>
        <p:nvSpPr>
          <p:cNvPr id="503" name="card1"/>
          <p:cNvSpPr/>
          <p:nvPr/>
        </p:nvSpPr>
        <p:spPr>
          <a:xfrm>
            <a:off x="4680000" y="140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39D2C0"/>
                </a:solidFill>
                <a:latin typeface="Rajdhani"/>
              </a:rPr>
              <a:t>Power-Up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5V/3.3V within tolerance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No abnormal current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Stable under load</a:t>
            </a:r>
          </a:p>
        </p:txBody>
      </p:sp>
      <p:sp>
        <p:nvSpPr>
          <p:cNvPr id="504" name="circle2"/>
          <p:cNvSpPr/>
          <p:nvPr/>
        </p:nvSpPr>
        <p:spPr>
          <a:xfrm>
            <a:off x="7950000" y="1400000"/>
            <a:ext cx="420000" cy="420000"/>
          </a:xfrm>
          <a:prstGeom prst="ellipse">
            <a:avLst/>
          </a:prstGeom>
          <a:solidFill>
            <a:srgbClr val="3FB950">
              <a:alpha val="20000"/>
            </a:srgbClr>
          </a:solidFill>
          <a:ln w="19050">
            <a:solidFill>
              <a:srgbClr val="3FB950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3FB950"/>
                </a:solidFill>
                <a:latin typeface="Rajdhani"/>
              </a:rPr>
              <a:t>C</a:t>
            </a:r>
          </a:p>
        </p:txBody>
      </p:sp>
      <p:sp>
        <p:nvSpPr>
          <p:cNvPr id="505" name="card2"/>
          <p:cNvSpPr/>
          <p:nvPr/>
        </p:nvSpPr>
        <p:spPr>
          <a:xfrm>
            <a:off x="8430000" y="140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3FB950"/>
                </a:solidFill>
                <a:latin typeface="Rajdhani"/>
              </a:rPr>
              <a:t>Comms Link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Termination enabled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UART link up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CRC errors = zero</a:t>
            </a:r>
          </a:p>
        </p:txBody>
      </p:sp>
      <p:sp>
        <p:nvSpPr>
          <p:cNvPr id="506" name="circle3"/>
          <p:cNvSpPr/>
          <p:nvPr/>
        </p:nvSpPr>
        <p:spPr>
          <a:xfrm>
            <a:off x="450000" y="3550000"/>
            <a:ext cx="420000" cy="420000"/>
          </a:xfrm>
          <a:prstGeom prst="ellipse">
            <a:avLst/>
          </a:prstGeom>
          <a:solidFill>
            <a:srgbClr val="D29922">
              <a:alpha val="20000"/>
            </a:srgbClr>
          </a:solidFill>
          <a:ln w="19050">
            <a:solidFill>
              <a:srgbClr val="D29922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D29922"/>
                </a:solidFill>
                <a:latin typeface="Rajdhani"/>
              </a:rPr>
              <a:t>D</a:t>
            </a:r>
          </a:p>
        </p:txBody>
      </p:sp>
      <p:sp>
        <p:nvSpPr>
          <p:cNvPr id="507" name="card3"/>
          <p:cNvSpPr/>
          <p:nvPr/>
        </p:nvSpPr>
        <p:spPr>
          <a:xfrm>
            <a:off x="930000" y="355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D29922"/>
                </a:solidFill>
                <a:latin typeface="Rajdhani"/>
              </a:rPr>
              <a:t>Single Axis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Encoder A/B at Tx outputs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Delta tracks movement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Drive accepts signals</a:t>
            </a:r>
          </a:p>
        </p:txBody>
      </p:sp>
      <p:sp>
        <p:nvSpPr>
          <p:cNvPr id="508" name="circle4"/>
          <p:cNvSpPr/>
          <p:nvPr/>
        </p:nvSpPr>
        <p:spPr>
          <a:xfrm>
            <a:off x="4200000" y="3550000"/>
            <a:ext cx="420000" cy="420000"/>
          </a:xfrm>
          <a:prstGeom prst="ellipse">
            <a:avLst/>
          </a:prstGeom>
          <a:solidFill>
            <a:srgbClr val="BC8CFF">
              <a:alpha val="20000"/>
            </a:srgbClr>
          </a:solidFill>
          <a:ln w="19050">
            <a:solidFill>
              <a:srgbClr val="BC8CFF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BC8CFF"/>
                </a:solidFill>
                <a:latin typeface="Rajdhani"/>
              </a:rPr>
              <a:t>E</a:t>
            </a:r>
          </a:p>
        </p:txBody>
      </p:sp>
      <p:sp>
        <p:nvSpPr>
          <p:cNvPr id="509" name="card4"/>
          <p:cNvSpPr/>
          <p:nvPr/>
        </p:nvSpPr>
        <p:spPr>
          <a:xfrm>
            <a:off x="4680000" y="355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BC8CFF"/>
                </a:solidFill>
                <a:latin typeface="Rajdhani"/>
              </a:rPr>
              <a:t>Multi-Axis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Add axes one at a time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No crosstalk/swapping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High-rate stress test</a:t>
            </a:r>
          </a:p>
        </p:txBody>
      </p:sp>
      <p:sp>
        <p:nvSpPr>
          <p:cNvPr id="510" name="circle5"/>
          <p:cNvSpPr/>
          <p:nvPr/>
        </p:nvSpPr>
        <p:spPr>
          <a:xfrm>
            <a:off x="7950000" y="3550000"/>
            <a:ext cx="420000" cy="420000"/>
          </a:xfrm>
          <a:prstGeom prst="ellipse">
            <a:avLst/>
          </a:prstGeom>
          <a:solidFill>
            <a:srgbClr val="F85149">
              <a:alpha val="20000"/>
            </a:srgbClr>
          </a:solidFill>
          <a:ln w="19050">
            <a:solidFill>
              <a:srgbClr val="F85149"/>
            </a:solidFill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en-US" sz="1800" b="1" dirty="0">
                <a:solidFill>
                  <a:srgbClr val="F85149"/>
                </a:solidFill>
                <a:latin typeface="Rajdhani"/>
              </a:rPr>
              <a:t>F</a:t>
            </a:r>
          </a:p>
        </p:txBody>
      </p:sp>
      <p:sp>
        <p:nvSpPr>
          <p:cNvPr id="511" name="card5"/>
          <p:cNvSpPr/>
          <p:nvPr/>
        </p:nvSpPr>
        <p:spPr>
          <a:xfrm>
            <a:off x="8430000" y="3550000"/>
            <a:ext cx="3020000" cy="1900000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18000" rIns="36000" bIns="18000" anchor="t"/>
          <a:lstStyle/>
          <a:p>
            <a:pPr algn="l">
              <a:buNone/>
            </a:pPr>
            <a:r>
              <a:rPr lang="en-US" sz="1600" b="1" dirty="0">
                <a:solidFill>
                  <a:srgbClr val="F85149"/>
                </a:solidFill>
                <a:latin typeface="Rajdhani"/>
              </a:rPr>
              <a:t>Fault Test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Unplug cable test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Timeout within spec</a:t>
            </a:r>
          </a:p>
          <a:p>
            <a:pPr algn="l">
              <a:buFont typeface="Arial"/>
              <a:buChar char="▸"/>
            </a:pPr>
            <a:r>
              <a:rPr lang="en-US" sz="1200" dirty="0">
                <a:solidFill>
                  <a:srgbClr val="B0B8C4"/>
                </a:solidFill>
                <a:latin typeface="Source Sans Pro"/>
              </a:rPr>
              <a:t>Clean recovery verified</a:t>
            </a:r>
          </a:p>
        </p:txBody>
      </p:sp>
      <p:sp>
        <p:nvSpPr>
          <p:cNvPr id="520" name="metrics"/>
          <p:cNvSpPr/>
          <p:nvPr/>
        </p:nvSpPr>
        <p:spPr>
          <a:xfrm>
            <a:off x="450000" y="5600000"/>
            <a:ext cx="11200000" cy="45000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58A6FF">
                <a:alpha val="30000"/>
              </a:srgbClr>
            </a:solidFill>
          </a:ln>
        </p:spPr>
        <p:txBody>
          <a:bodyPr wrap="square" lIns="144000" tIns="36000" rIns="72000" bIns="36000" anchor="ctr"/>
          <a:lstStyle/>
          <a:p>
            <a:pPr algn="l">
              <a:buNone/>
            </a:pPr>
            <a:r>
              <a:rPr lang="en-US" sz="1400" b="1" dirty="0">
                <a:solidFill>
                  <a:srgbClr val="58A6FF"/>
                </a:solidFill>
                <a:latin typeface="Source Sans Pro"/>
              </a:rPr>
              <a:t>Record for validation:  </a:t>
            </a:r>
            <a:r>
              <a:rPr lang="en-US" sz="1400" dirty="0">
                <a:solidFill>
                  <a:srgbClr val="B0B8C4"/>
                </a:solidFill>
                <a:latin typeface="Source Sans Pro"/>
              </a:rPr>
              <a:t>Max pulse rate  |  End-to-end latency  |  Jitter summary  |  Error counters (CRC, seq gaps, timeouts)</a:t>
            </a:r>
          </a:p>
        </p:txBody>
      </p:sp>
      <p:pic>
        <p:nvPicPr>
          <p:cNvPr id="521" name="Graphic 52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97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D1117"/>
            </a:gs>
            <a:gs pos="100000">
              <a:srgbClr val="13192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BD296-909D-8443-54D1-63AA8753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en-US" sz="3200" b="1" dirty="0">
                <a:solidFill>
                  <a:srgbClr val="F0F0F0"/>
                </a:solidFill>
                <a:latin typeface="Rajdhani"/>
              </a:rPr>
              <a:t>Next Steps &amp;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2B686-C34B-1145-3359-1392B0F0C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3FB950"/>
                </a:solidFill>
                <a:latin typeface="Source Sans Pro"/>
              </a:rPr>
              <a:t>Phase 1: POC (Current — Pi Pico 2)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Validate protocol, PIO encode/decode, Hamming ECC, and signal regeneration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Confirm servo drives accept regenerated outputs with zero configuration changes</a:t>
            </a:r>
          </a:p>
          <a:p>
            <a:pPr algn="l">
              <a:buNone/>
            </a:pPr>
            <a:r>
              <a:rPr lang="en-US" sz="1800" b="1" dirty="0">
                <a:solidFill>
                  <a:srgbClr val="58A6FF"/>
                </a:solidFill>
                <a:latin typeface="Source Sans Pro"/>
              </a:rPr>
              <a:t>Phase 2: Bench Validation + Wire Routing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3-node stress test: left arm (5), right arm (5), neck (7) — 17 encoders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Continue wire routing exercises to optimize remaining cable paths</a:t>
            </a:r>
          </a:p>
          <a:p>
            <a:pPr algn="l">
              <a:buNone/>
            </a:pPr>
            <a:r>
              <a:rPr lang="en-US" sz="1800" b="1" dirty="0">
                <a:solidFill>
                  <a:srgbClr val="BC8CFF"/>
                </a:solidFill>
                <a:latin typeface="Source Sans Pro"/>
              </a:rPr>
              <a:t>Phase 3: FPGA Migration — Reliability, Not Speed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Same protocol and frame format — FPGA buys </a:t>
            </a:r>
            <a:r>
              <a:rPr lang="en-US" sz="1500" b="1" dirty="0">
                <a:solidFill>
                  <a:srgbClr val="BC8CFF"/>
                </a:solidFill>
                <a:latin typeface="Source Sans Pro"/>
              </a:rPr>
              <a:t>determinism</a:t>
            </a:r>
            <a:r>
              <a:rPr lang="en-US" sz="1500" dirty="0">
                <a:solidFill>
                  <a:srgbClr val="D0D7DE"/>
                </a:solidFill>
                <a:latin typeface="Source Sans Pro"/>
              </a:rPr>
              <a:t>, not higher baud rate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Pure parallel logic — no firmware edge cases, no stack overflows, no memory leaks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Custom PCB with FPGA, RS-422 transceivers, Lemo quick-disconnect interface</a:t>
            </a:r>
          </a:p>
          <a:p>
            <a:pPr algn="l">
              <a:buNone/>
            </a:pPr>
            <a:r>
              <a:rPr lang="en-US" sz="1800" b="1" dirty="0">
                <a:solidFill>
                  <a:srgbClr val="D29922"/>
                </a:solidFill>
                <a:latin typeface="Source Sans Pro"/>
              </a:rPr>
              <a:t>Phase 4: Modular Arm PM Cycle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Second set of arms pre-built and ready as hot-swap spares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Lemo quick-disconnect for motor power + single node connector per arm</a:t>
            </a:r>
          </a:p>
          <a:p>
            <a:pPr algn="l">
              <a:buFont typeface="Arial"/>
              <a:buChar char="▸"/>
            </a:pPr>
            <a:r>
              <a:rPr lang="en-US" sz="1500" dirty="0">
                <a:solidFill>
                  <a:srgbClr val="D0D7DE"/>
                </a:solidFill>
                <a:latin typeface="Source Sans Pro"/>
              </a:rPr>
              <a:t>Swap arm in field, send removed arm to shop for rebuild — scheduled PM cycle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F606AF-049B-42F8-9F6F-EBB8D1ECF03A}"/>
              </a:ext>
            </a:extLst>
          </p:cNvPr>
          <p:cNvSpPr/>
          <p:nvPr/>
        </p:nvSpPr>
        <p:spPr>
          <a:xfrm>
            <a:off x="11112500" y="5905500"/>
            <a:ext cx="381000" cy="381000"/>
          </a:xfrm>
          <a:prstGeom prst="ellipse">
            <a:avLst/>
          </a:prstGeom>
          <a:solidFill>
            <a:srgbClr val="1E253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F24BADA-79C7-4CC6-A260-FFA492CA3ADB}"/>
              </a:ext>
            </a:extLst>
          </p:cNvPr>
          <p:cNvSpPr/>
          <p:nvPr/>
        </p:nvSpPr>
        <p:spPr>
          <a:xfrm>
            <a:off x="11036300" y="5803900"/>
            <a:ext cx="241300" cy="241300"/>
          </a:xfrm>
          <a:prstGeom prst="ellipse">
            <a:avLst/>
          </a:prstGeom>
          <a:solidFill>
            <a:srgbClr val="1E253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074095-73D6-4901-B363-12110DE99897}"/>
              </a:ext>
            </a:extLst>
          </p:cNvPr>
          <p:cNvSpPr/>
          <p:nvPr/>
        </p:nvSpPr>
        <p:spPr>
          <a:xfrm>
            <a:off x="11315700" y="5803900"/>
            <a:ext cx="241300" cy="241300"/>
          </a:xfrm>
          <a:prstGeom prst="ellipse">
            <a:avLst/>
          </a:prstGeom>
          <a:solidFill>
            <a:srgbClr val="1E253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8" name="Graphic 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51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ncoder Bridge Dark">
      <a:dk1>
        <a:srgbClr val="F0F0F0"/>
      </a:dk1>
      <a:lt1>
        <a:srgbClr val="0D1117"/>
      </a:lt1>
      <a:dk2>
        <a:srgbClr val="B0B8C4"/>
      </a:dk2>
      <a:lt2>
        <a:srgbClr val="161B22"/>
      </a:lt2>
      <a:accent1>
        <a:srgbClr val="58A6FF"/>
      </a:accent1>
      <a:accent2>
        <a:srgbClr val="3FB950"/>
      </a:accent2>
      <a:accent3>
        <a:srgbClr val="D29922"/>
      </a:accent3>
      <a:accent4>
        <a:srgbClr val="F85149"/>
      </a:accent4>
      <a:accent5>
        <a:srgbClr val="BC8CFF"/>
      </a:accent5>
      <a:accent6>
        <a:srgbClr val="39D2C0"/>
      </a:accent6>
      <a:hlink>
        <a:srgbClr val="0563C1"/>
      </a:hlink>
      <a:folHlink>
        <a:srgbClr val="954F72"/>
      </a:folHlink>
    </a:clrScheme>
    <a:fontScheme name="Encoder Bridge">
      <a:majorFont>
        <a:latin typeface="Rajdhan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Pro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?>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dd6514f-7a79-4cef-a40f-27c73d22c283}">
  <we:reference id="WA200010001" version="1.0.0.1" store="en-US" storeType="OMEX"/>
  <we:alternateReferences/>
  <we:properties>
    <we:property name="Microsoft.Office.CampaignId" value="&quot;none&quot;"/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?>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?>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?>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rpose xmlns="f577acbf-5b0b-4b4f-9948-268e97f8d3a4">Informational</Document_x0020_Purpose>
    <Initiatives xmlns="f577acbf-5b0b-4b4f-9948-268e97f8d3a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01524DC532D42A0E0ED886331A72B" ma:contentTypeVersion="13" ma:contentTypeDescription="Create a new document." ma:contentTypeScope="" ma:versionID="d936d863d335d354da51eb78ca1ae338">
  <xsd:schema xmlns:xsd="http://www.w3.org/2001/XMLSchema" xmlns:xs="http://www.w3.org/2001/XMLSchema" xmlns:p="http://schemas.microsoft.com/office/2006/metadata/properties" xmlns:ns2="f577acbf-5b0b-4b4f-9948-268e97f8d3a4" xmlns:ns3="b1e4d6ee-9f6f-43f8-a618-24f3d84da28f" targetNamespace="http://schemas.microsoft.com/office/2006/metadata/properties" ma:root="true" ma:fieldsID="5fbac08d56b1b04aa33acbc31e882ce9" ns2:_="" ns3:_="">
    <xsd:import namespace="f577acbf-5b0b-4b4f-9948-268e97f8d3a4"/>
    <xsd:import namespace="b1e4d6ee-9f6f-43f8-a618-24f3d84da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Document_x0020_Purpose" minOccurs="0"/>
                <xsd:element ref="ns2:Initiative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acbf-5b0b-4b4f-9948-268e97f8d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Purpose" ma:index="14" nillable="true" ma:displayName="Document Purpose" ma:default="Informational" ma:format="Dropdown" ma:internalName="Document_x0020_Purpose">
      <xsd:simpleType>
        <xsd:restriction base="dms:Choice">
          <xsd:enumeration value="Informational"/>
          <xsd:enumeration value="Feature Spec"/>
          <xsd:enumeration value="Engineering Design"/>
          <xsd:enumeration value="Planning"/>
        </xsd:restriction>
      </xsd:simpleType>
    </xsd:element>
    <xsd:element name="Initiatives" ma:index="15" nillable="true" ma:displayName="Initiatives" ma:description="List of initiatives related to this document" ma:internalName="Initiativ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d-in MAU"/>
                    <xsd:enumeration value="Custom Functions"/>
                    <xsd:enumeration value="Data &amp; Analytics"/>
                    <xsd:enumeration value="DevEx: Portals &amp; Programs"/>
                    <xsd:enumeration value="DevEx: Tools &amp; Libraries"/>
                    <xsd:enumeration value="Engineering"/>
                    <xsd:enumeration value="Excel API"/>
                    <xsd:enumeration value="In-Market Support"/>
                    <xsd:enumeration value="Maker Access"/>
                    <xsd:enumeration value="SDX Runtime &amp; Partners"/>
                    <xsd:enumeration value="SDX Service Delivery"/>
                    <xsd:enumeration value="SDX API &amp; Pipeline"/>
                    <xsd:enumeration value="Shield &amp; OC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4d6ee-9f6f-43f8-a618-24f3d84da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7AB1FA-2F28-4684-9230-02ACEB6C0B0A}">
  <ds:schemaRefs>
    <ds:schemaRef ds:uri="b1e4d6ee-9f6f-43f8-a618-24f3d84da28f"/>
    <ds:schemaRef ds:uri="http://purl.org/dc/terms/"/>
    <ds:schemaRef ds:uri="http://schemas.openxmlformats.org/package/2006/metadata/core-properties"/>
    <ds:schemaRef ds:uri="f577acbf-5b0b-4b4f-9948-268e97f8d3a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9EAE08-AAD0-49B9-BF66-164C225CC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acbf-5b0b-4b4f-9948-268e97f8d3a4"/>
    <ds:schemaRef ds:uri="b1e4d6ee-9f6f-43f8-a618-24f3d84da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2916</Words>
  <Application>Microsoft Office PowerPoint</Application>
  <PresentationFormat>Widescreen</PresentationFormat>
  <Paragraphs>409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Rajdhani</vt:lpstr>
      <vt:lpstr>Source Sans Pro</vt:lpstr>
      <vt:lpstr>Office Theme</vt:lpstr>
      <vt:lpstr>Office Theme</vt:lpstr>
      <vt:lpstr>Position Interlink for Extended Interface Emulation</vt:lpstr>
      <vt:lpstr>What Is an Animatronic Encoder System?</vt:lpstr>
      <vt:lpstr>The Challenge</vt:lpstr>
      <vt:lpstr>Wire Count: Before vs. After</vt:lpstr>
      <vt:lpstr>PowerPoint Presentation</vt:lpstr>
      <vt:lpstr>System Architecture</vt:lpstr>
      <vt:lpstr>PowerPoint Presentation</vt:lpstr>
      <vt:lpstr>Physical Layer</vt:lpstr>
      <vt:lpstr>Source-Synchronous Protocol</vt:lpstr>
      <vt:lpstr>Frame Format</vt:lpstr>
      <vt:lpstr>Hamming Error Correction</vt:lpstr>
      <vt:lpstr>PIO Engine Deep Dive</vt:lpstr>
      <vt:lpstr>Upstream Protocol (3 Pairs)</vt:lpstr>
      <vt:lpstr>Encoder Board — TX Frame Sequence</vt:lpstr>
      <vt:lpstr>Remote Board — RX Frame Sequence</vt:lpstr>
      <vt:lpstr>Downstream Protocol (1 Pair)</vt:lpstr>
      <vt:lpstr>Timing &amp; Performance Budget</vt:lpstr>
      <vt:lpstr>Speed vs. Reliability</vt:lpstr>
      <vt:lpstr>Fault Handling &amp; Recovery</vt:lpstr>
      <vt:lpstr>Current Results</vt:lpstr>
      <vt:lpstr>Bring-Up &amp; Validation Plan</vt:lpstr>
      <vt:lpstr>Next Steps &amp; Roadmap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Rey Soto</cp:lastModifiedBy>
  <cp:revision>4</cp:revision>
  <dcterms:created xsi:type="dcterms:W3CDTF">2018-06-07T21:39:02Z</dcterms:created>
  <dcterms:modified xsi:type="dcterms:W3CDTF">2026-03-17T15:44:27Z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0x010100CD401524DC532D42A0E0ED886331A72B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